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Lora"/>
      <p:regular r:id="rId15"/>
    </p:embeddedFont>
    <p:embeddedFont>
      <p:font typeface="Lora"/>
      <p:regular r:id="rId16"/>
    </p:embeddedFont>
    <p:embeddedFont>
      <p:font typeface="Lora"/>
      <p:regular r:id="rId17"/>
    </p:embeddedFont>
    <p:embeddedFont>
      <p:font typeface="Lora"/>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2465189"/>
            <a:ext cx="7468553" cy="1408033"/>
          </a:xfrm>
          <a:prstGeom prst="rect">
            <a:avLst/>
          </a:prstGeom>
          <a:noFill/>
          <a:ln/>
        </p:spPr>
        <p:txBody>
          <a:bodyPr wrap="squar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Sinkronisasi Proses: Fondasi Sistem Modern</a:t>
            </a:r>
            <a:endParaRPr lang="en-US" sz="4400" dirty="0"/>
          </a:p>
        </p:txBody>
      </p:sp>
      <p:sp>
        <p:nvSpPr>
          <p:cNvPr id="4" name="Text 1"/>
          <p:cNvSpPr/>
          <p:nvPr/>
        </p:nvSpPr>
        <p:spPr>
          <a:xfrm>
            <a:off x="6324124" y="4232196"/>
            <a:ext cx="7468553" cy="1532096"/>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Sinkronisasi proses memastikan koordinasi dan urutan eksekusi proses. Ini penting untuk integritas data dan operasi yang benar. Sinkronisasi mencegah kondisi balapan pada sumber daya bersama. Hal ini esensial dalam sistem modern dan aplikasi konkurensi.</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383155"/>
          </a:xfrm>
          <a:prstGeom prst="rect">
            <a:avLst/>
          </a:prstGeom>
        </p:spPr>
      </p:pic>
      <p:sp>
        <p:nvSpPr>
          <p:cNvPr id="3" name="Text 0"/>
          <p:cNvSpPr/>
          <p:nvPr/>
        </p:nvSpPr>
        <p:spPr>
          <a:xfrm>
            <a:off x="667226" y="2907625"/>
            <a:ext cx="7155537" cy="560784"/>
          </a:xfrm>
          <a:prstGeom prst="rect">
            <a:avLst/>
          </a:prstGeom>
          <a:noFill/>
          <a:ln/>
        </p:spPr>
        <p:txBody>
          <a:bodyPr wrap="none" lIns="0" tIns="0" rIns="0" bIns="0" rtlCol="0" anchor="t"/>
          <a:lstStyle/>
          <a:p>
            <a:pPr algn="l" indent="0" marL="0">
              <a:lnSpc>
                <a:spcPts val="4400"/>
              </a:lnSpc>
              <a:buNone/>
            </a:pPr>
            <a:r>
              <a:rPr lang="en-US" sz="3500" dirty="0">
                <a:solidFill>
                  <a:srgbClr val="F98AC7"/>
                </a:solidFill>
                <a:latin typeface="Lora" pitchFamily="34" charset="0"/>
                <a:ea typeface="Lora" pitchFamily="34" charset="-122"/>
                <a:cs typeface="Lora" pitchFamily="34" charset="-120"/>
              </a:rPr>
              <a:t>Mengapa Sinkronisasi Diperlukan?</a:t>
            </a:r>
            <a:endParaRPr lang="en-US" sz="3500" dirty="0"/>
          </a:p>
        </p:txBody>
      </p:sp>
      <p:pic>
        <p:nvPicPr>
          <p:cNvPr id="4" name="Image 1" descr="preencoded.png">    </p:cNvPr>
          <p:cNvPicPr>
            <a:picLocks noChangeAspect="1"/>
          </p:cNvPicPr>
          <p:nvPr/>
        </p:nvPicPr>
        <p:blipFill>
          <a:blip r:embed="rId2"/>
          <a:stretch>
            <a:fillRect/>
          </a:stretch>
        </p:blipFill>
        <p:spPr>
          <a:xfrm>
            <a:off x="667226" y="3754279"/>
            <a:ext cx="953214" cy="1143833"/>
          </a:xfrm>
          <a:prstGeom prst="rect">
            <a:avLst/>
          </a:prstGeom>
        </p:spPr>
      </p:pic>
      <p:sp>
        <p:nvSpPr>
          <p:cNvPr id="5" name="Text 1"/>
          <p:cNvSpPr/>
          <p:nvPr/>
        </p:nvSpPr>
        <p:spPr>
          <a:xfrm>
            <a:off x="1811060" y="3944898"/>
            <a:ext cx="3444121" cy="280392"/>
          </a:xfrm>
          <a:prstGeom prst="rect">
            <a:avLst/>
          </a:prstGeom>
          <a:noFill/>
          <a:ln/>
        </p:spPr>
        <p:txBody>
          <a:bodyPr wrap="none" lIns="0" tIns="0" rIns="0" bIns="0" rtlCol="0" anchor="t"/>
          <a:lstStyle/>
          <a:p>
            <a:pPr algn="l" indent="0" marL="0">
              <a:lnSpc>
                <a:spcPts val="2200"/>
              </a:lnSpc>
              <a:buNone/>
            </a:pPr>
            <a:r>
              <a:rPr lang="en-US" sz="1750" dirty="0">
                <a:solidFill>
                  <a:srgbClr val="D6E5EF"/>
                </a:solidFill>
                <a:latin typeface="Lora" pitchFamily="34" charset="0"/>
                <a:ea typeface="Lora" pitchFamily="34" charset="-122"/>
                <a:cs typeface="Lora" pitchFamily="34" charset="-120"/>
              </a:rPr>
              <a:t>Kondisi Balapan (Race Condition)</a:t>
            </a:r>
            <a:endParaRPr lang="en-US" sz="1750" dirty="0"/>
          </a:p>
        </p:txBody>
      </p:sp>
      <p:sp>
        <p:nvSpPr>
          <p:cNvPr id="6" name="Text 2"/>
          <p:cNvSpPr/>
          <p:nvPr/>
        </p:nvSpPr>
        <p:spPr>
          <a:xfrm>
            <a:off x="1811060" y="4339590"/>
            <a:ext cx="12152114" cy="304919"/>
          </a:xfrm>
          <a:prstGeom prst="rect">
            <a:avLst/>
          </a:prstGeom>
          <a:noFill/>
          <a:ln/>
        </p:spPr>
        <p:txBody>
          <a:bodyPr wrap="non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Beberapa proses mengakses data bersamaan. Hasilnya bergantung pada urutan eksekusi yang tak terduga.</a:t>
            </a:r>
            <a:endParaRPr lang="en-US" sz="1500" dirty="0"/>
          </a:p>
        </p:txBody>
      </p:sp>
      <p:pic>
        <p:nvPicPr>
          <p:cNvPr id="7" name="Image 2" descr="preencoded.png">    </p:cNvPr>
          <p:cNvPicPr>
            <a:picLocks noChangeAspect="1"/>
          </p:cNvPicPr>
          <p:nvPr/>
        </p:nvPicPr>
        <p:blipFill>
          <a:blip r:embed="rId3"/>
          <a:stretch>
            <a:fillRect/>
          </a:stretch>
        </p:blipFill>
        <p:spPr>
          <a:xfrm>
            <a:off x="667226" y="4898112"/>
            <a:ext cx="953214" cy="1143833"/>
          </a:xfrm>
          <a:prstGeom prst="rect">
            <a:avLst/>
          </a:prstGeom>
        </p:spPr>
      </p:pic>
      <p:sp>
        <p:nvSpPr>
          <p:cNvPr id="8" name="Text 3"/>
          <p:cNvSpPr/>
          <p:nvPr/>
        </p:nvSpPr>
        <p:spPr>
          <a:xfrm>
            <a:off x="1811060" y="5088731"/>
            <a:ext cx="2243018" cy="280392"/>
          </a:xfrm>
          <a:prstGeom prst="rect">
            <a:avLst/>
          </a:prstGeom>
          <a:noFill/>
          <a:ln/>
        </p:spPr>
        <p:txBody>
          <a:bodyPr wrap="none" lIns="0" tIns="0" rIns="0" bIns="0" rtlCol="0" anchor="t"/>
          <a:lstStyle/>
          <a:p>
            <a:pPr algn="l" indent="0" marL="0">
              <a:lnSpc>
                <a:spcPts val="2200"/>
              </a:lnSpc>
              <a:buNone/>
            </a:pPr>
            <a:r>
              <a:rPr lang="en-US" sz="1750" dirty="0">
                <a:solidFill>
                  <a:srgbClr val="D6E5EF"/>
                </a:solidFill>
                <a:latin typeface="Lora" pitchFamily="34" charset="0"/>
                <a:ea typeface="Lora" pitchFamily="34" charset="-122"/>
                <a:cs typeface="Lora" pitchFamily="34" charset="-120"/>
              </a:rPr>
              <a:t>Inkonsistensi Data</a:t>
            </a:r>
            <a:endParaRPr lang="en-US" sz="1750" dirty="0"/>
          </a:p>
        </p:txBody>
      </p:sp>
      <p:sp>
        <p:nvSpPr>
          <p:cNvPr id="9" name="Text 4"/>
          <p:cNvSpPr/>
          <p:nvPr/>
        </p:nvSpPr>
        <p:spPr>
          <a:xfrm>
            <a:off x="1811060" y="5483423"/>
            <a:ext cx="12152114" cy="304919"/>
          </a:xfrm>
          <a:prstGeom prst="rect">
            <a:avLst/>
          </a:prstGeom>
          <a:noFill/>
          <a:ln/>
        </p:spPr>
        <p:txBody>
          <a:bodyPr wrap="non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Nilai yang salah akibat akses tidak terkoordinasi. Data menjadi tidak valid.</a:t>
            </a:r>
            <a:endParaRPr lang="en-US" sz="1500" dirty="0"/>
          </a:p>
        </p:txBody>
      </p:sp>
      <p:pic>
        <p:nvPicPr>
          <p:cNvPr id="10" name="Image 3" descr="preencoded.png">    </p:cNvPr>
          <p:cNvPicPr>
            <a:picLocks noChangeAspect="1"/>
          </p:cNvPicPr>
          <p:nvPr/>
        </p:nvPicPr>
        <p:blipFill>
          <a:blip r:embed="rId4"/>
          <a:stretch>
            <a:fillRect/>
          </a:stretch>
        </p:blipFill>
        <p:spPr>
          <a:xfrm>
            <a:off x="667226" y="6041946"/>
            <a:ext cx="953214" cy="1143833"/>
          </a:xfrm>
          <a:prstGeom prst="rect">
            <a:avLst/>
          </a:prstGeom>
        </p:spPr>
      </p:pic>
      <p:sp>
        <p:nvSpPr>
          <p:cNvPr id="11" name="Text 5"/>
          <p:cNvSpPr/>
          <p:nvPr/>
        </p:nvSpPr>
        <p:spPr>
          <a:xfrm>
            <a:off x="1811060" y="6232565"/>
            <a:ext cx="2243018" cy="280392"/>
          </a:xfrm>
          <a:prstGeom prst="rect">
            <a:avLst/>
          </a:prstGeom>
          <a:noFill/>
          <a:ln/>
        </p:spPr>
        <p:txBody>
          <a:bodyPr wrap="none" lIns="0" tIns="0" rIns="0" bIns="0" rtlCol="0" anchor="t"/>
          <a:lstStyle/>
          <a:p>
            <a:pPr algn="l" indent="0" marL="0">
              <a:lnSpc>
                <a:spcPts val="2200"/>
              </a:lnSpc>
              <a:buNone/>
            </a:pPr>
            <a:r>
              <a:rPr lang="en-US" sz="1750" dirty="0">
                <a:solidFill>
                  <a:srgbClr val="D6E5EF"/>
                </a:solidFill>
                <a:latin typeface="Lora" pitchFamily="34" charset="0"/>
                <a:ea typeface="Lora" pitchFamily="34" charset="-122"/>
                <a:cs typeface="Lora" pitchFamily="34" charset="-120"/>
              </a:rPr>
              <a:t>Contoh Nyata</a:t>
            </a:r>
            <a:endParaRPr lang="en-US" sz="1750" dirty="0"/>
          </a:p>
        </p:txBody>
      </p:sp>
      <p:sp>
        <p:nvSpPr>
          <p:cNvPr id="12" name="Text 6"/>
          <p:cNvSpPr/>
          <p:nvPr/>
        </p:nvSpPr>
        <p:spPr>
          <a:xfrm>
            <a:off x="1811060" y="6627257"/>
            <a:ext cx="12152114" cy="304919"/>
          </a:xfrm>
          <a:prstGeom prst="rect">
            <a:avLst/>
          </a:prstGeom>
          <a:noFill/>
          <a:ln/>
        </p:spPr>
        <p:txBody>
          <a:bodyPr wrap="non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Dua thread menambah "counter" dari 0 ke 10. Tanpa sinkronisasi, hasilnya bisa kurang dari 20.</a:t>
            </a:r>
            <a:endParaRPr lang="en-US" sz="1500" dirty="0"/>
          </a:p>
        </p:txBody>
      </p:sp>
      <p:sp>
        <p:nvSpPr>
          <p:cNvPr id="13" name="Text 7"/>
          <p:cNvSpPr/>
          <p:nvPr/>
        </p:nvSpPr>
        <p:spPr>
          <a:xfrm>
            <a:off x="667226" y="7400211"/>
            <a:ext cx="13295948" cy="304919"/>
          </a:xfrm>
          <a:prstGeom prst="rect">
            <a:avLst/>
          </a:prstGeom>
          <a:noFill/>
          <a:ln/>
        </p:spPr>
        <p:txBody>
          <a:bodyPr wrap="non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Sinkronisasi menjaga keakuratan dan keandalan sistem multi-threaded. Ini krusial untuk stabilitas sistem.</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79621"/>
          </a:xfrm>
          <a:prstGeom prst="rect">
            <a:avLst/>
          </a:prstGeom>
        </p:spPr>
      </p:pic>
      <p:sp>
        <p:nvSpPr>
          <p:cNvPr id="3" name="Text 0"/>
          <p:cNvSpPr/>
          <p:nvPr/>
        </p:nvSpPr>
        <p:spPr>
          <a:xfrm>
            <a:off x="750213" y="3269218"/>
            <a:ext cx="11167348" cy="630436"/>
          </a:xfrm>
          <a:prstGeom prst="rect">
            <a:avLst/>
          </a:prstGeom>
          <a:noFill/>
          <a:ln/>
        </p:spPr>
        <p:txBody>
          <a:bodyPr wrap="none" lIns="0" tIns="0" rIns="0" bIns="0" rtlCol="0" anchor="t"/>
          <a:lstStyle/>
          <a:p>
            <a:pPr algn="l" indent="0" marL="0">
              <a:lnSpc>
                <a:spcPts val="4950"/>
              </a:lnSpc>
              <a:buNone/>
            </a:pPr>
            <a:r>
              <a:rPr lang="en-US" sz="3950" dirty="0">
                <a:solidFill>
                  <a:srgbClr val="F98AC7"/>
                </a:solidFill>
                <a:latin typeface="Lora" pitchFamily="34" charset="0"/>
                <a:ea typeface="Lora" pitchFamily="34" charset="-122"/>
                <a:cs typeface="Lora" pitchFamily="34" charset="-120"/>
              </a:rPr>
              <a:t>Masalah Bagian Kritis (Critical Section Problem)</a:t>
            </a:r>
            <a:endParaRPr lang="en-US" sz="3950" dirty="0"/>
          </a:p>
        </p:txBody>
      </p:sp>
      <p:sp>
        <p:nvSpPr>
          <p:cNvPr id="4" name="Shape 1"/>
          <p:cNvSpPr/>
          <p:nvPr/>
        </p:nvSpPr>
        <p:spPr>
          <a:xfrm>
            <a:off x="750213" y="4221123"/>
            <a:ext cx="482322" cy="482322"/>
          </a:xfrm>
          <a:prstGeom prst="roundRect">
            <a:avLst>
              <a:gd name="adj" fmla="val 6667"/>
            </a:avLst>
          </a:prstGeom>
          <a:solidFill>
            <a:srgbClr val="444752"/>
          </a:solidFill>
          <a:ln/>
        </p:spPr>
      </p:sp>
      <p:sp>
        <p:nvSpPr>
          <p:cNvPr id="5" name="Text 2"/>
          <p:cNvSpPr/>
          <p:nvPr/>
        </p:nvSpPr>
        <p:spPr>
          <a:xfrm>
            <a:off x="840045" y="4273094"/>
            <a:ext cx="302538" cy="378262"/>
          </a:xfrm>
          <a:prstGeom prst="rect">
            <a:avLst/>
          </a:prstGeom>
          <a:noFill/>
          <a:ln/>
        </p:spPr>
        <p:txBody>
          <a:bodyPr wrap="none" lIns="0" tIns="0" rIns="0" bIns="0" rtlCol="0" anchor="t"/>
          <a:lstStyle/>
          <a:p>
            <a:pPr algn="ctr" indent="0" marL="0">
              <a:lnSpc>
                <a:spcPts val="2350"/>
              </a:lnSpc>
              <a:buNone/>
            </a:pPr>
            <a:r>
              <a:rPr lang="en-US" sz="2350" dirty="0">
                <a:solidFill>
                  <a:srgbClr val="D6E5EF"/>
                </a:solidFill>
                <a:latin typeface="Lora" pitchFamily="34" charset="0"/>
                <a:ea typeface="Lora" pitchFamily="34" charset="-122"/>
                <a:cs typeface="Lora" pitchFamily="34" charset="-120"/>
              </a:rPr>
              <a:t>1</a:t>
            </a:r>
            <a:endParaRPr lang="en-US" sz="2350" dirty="0"/>
          </a:p>
        </p:txBody>
      </p:sp>
      <p:sp>
        <p:nvSpPr>
          <p:cNvPr id="6" name="Text 3"/>
          <p:cNvSpPr/>
          <p:nvPr/>
        </p:nvSpPr>
        <p:spPr>
          <a:xfrm>
            <a:off x="1446848" y="4294703"/>
            <a:ext cx="2521982" cy="315158"/>
          </a:xfrm>
          <a:prstGeom prst="rect">
            <a:avLst/>
          </a:prstGeom>
          <a:noFill/>
          <a:ln/>
        </p:spPr>
        <p:txBody>
          <a:bodyPr wrap="none" lIns="0" tIns="0" rIns="0" bIns="0" rtlCol="0" anchor="t"/>
          <a:lstStyle/>
          <a:p>
            <a:pPr algn="l" indent="0" marL="0">
              <a:lnSpc>
                <a:spcPts val="2450"/>
              </a:lnSpc>
              <a:buNone/>
            </a:pPr>
            <a:r>
              <a:rPr lang="en-US" sz="1950" dirty="0">
                <a:solidFill>
                  <a:srgbClr val="D6E5EF"/>
                </a:solidFill>
                <a:latin typeface="Lora" pitchFamily="34" charset="0"/>
                <a:ea typeface="Lora" pitchFamily="34" charset="-122"/>
                <a:cs typeface="Lora" pitchFamily="34" charset="-120"/>
              </a:rPr>
              <a:t>Definisi</a:t>
            </a:r>
            <a:endParaRPr lang="en-US" sz="1950" dirty="0"/>
          </a:p>
        </p:txBody>
      </p:sp>
      <p:sp>
        <p:nvSpPr>
          <p:cNvPr id="7" name="Text 4"/>
          <p:cNvSpPr/>
          <p:nvPr/>
        </p:nvSpPr>
        <p:spPr>
          <a:xfrm>
            <a:off x="1446848" y="4738449"/>
            <a:ext cx="5734407" cy="685800"/>
          </a:xfrm>
          <a:prstGeom prst="rect">
            <a:avLst/>
          </a:prstGeom>
          <a:noFill/>
          <a:ln/>
        </p:spPr>
        <p:txBody>
          <a:bodyPr wrap="square" lIns="0" tIns="0" rIns="0" bIns="0" rtlCol="0" anchor="t"/>
          <a:lstStyle/>
          <a:p>
            <a:pPr algn="l" indent="0" marL="0">
              <a:lnSpc>
                <a:spcPts val="2700"/>
              </a:lnSpc>
              <a:buNone/>
            </a:pPr>
            <a:r>
              <a:rPr lang="en-US" sz="1650" dirty="0">
                <a:solidFill>
                  <a:srgbClr val="D6E5EF"/>
                </a:solidFill>
                <a:latin typeface="Source Sans Pro" pitchFamily="34" charset="0"/>
                <a:ea typeface="Source Sans Pro" pitchFamily="34" charset="-122"/>
                <a:cs typeface="Source Sans Pro" pitchFamily="34" charset="-120"/>
              </a:rPr>
              <a:t>Bagian kode yang mengakses sumber daya bersama. Hanya satu proses diizinkan masuk.</a:t>
            </a:r>
            <a:endParaRPr lang="en-US" sz="1650" dirty="0"/>
          </a:p>
        </p:txBody>
      </p:sp>
      <p:sp>
        <p:nvSpPr>
          <p:cNvPr id="8" name="Shape 5"/>
          <p:cNvSpPr/>
          <p:nvPr/>
        </p:nvSpPr>
        <p:spPr>
          <a:xfrm>
            <a:off x="7449145" y="4221123"/>
            <a:ext cx="482322" cy="482322"/>
          </a:xfrm>
          <a:prstGeom prst="roundRect">
            <a:avLst>
              <a:gd name="adj" fmla="val 6667"/>
            </a:avLst>
          </a:prstGeom>
          <a:solidFill>
            <a:srgbClr val="444752"/>
          </a:solidFill>
          <a:ln/>
        </p:spPr>
      </p:sp>
      <p:sp>
        <p:nvSpPr>
          <p:cNvPr id="9" name="Text 6"/>
          <p:cNvSpPr/>
          <p:nvPr/>
        </p:nvSpPr>
        <p:spPr>
          <a:xfrm>
            <a:off x="7538978" y="4273094"/>
            <a:ext cx="302538" cy="378262"/>
          </a:xfrm>
          <a:prstGeom prst="rect">
            <a:avLst/>
          </a:prstGeom>
          <a:noFill/>
          <a:ln/>
        </p:spPr>
        <p:txBody>
          <a:bodyPr wrap="none" lIns="0" tIns="0" rIns="0" bIns="0" rtlCol="0" anchor="t"/>
          <a:lstStyle/>
          <a:p>
            <a:pPr algn="ctr" indent="0" marL="0">
              <a:lnSpc>
                <a:spcPts val="2350"/>
              </a:lnSpc>
              <a:buNone/>
            </a:pPr>
            <a:r>
              <a:rPr lang="en-US" sz="2350" dirty="0">
                <a:solidFill>
                  <a:srgbClr val="D6E5EF"/>
                </a:solidFill>
                <a:latin typeface="Lora" pitchFamily="34" charset="0"/>
                <a:ea typeface="Lora" pitchFamily="34" charset="-122"/>
                <a:cs typeface="Lora" pitchFamily="34" charset="-120"/>
              </a:rPr>
              <a:t>2</a:t>
            </a:r>
            <a:endParaRPr lang="en-US" sz="2350" dirty="0"/>
          </a:p>
        </p:txBody>
      </p:sp>
      <p:sp>
        <p:nvSpPr>
          <p:cNvPr id="10" name="Text 7"/>
          <p:cNvSpPr/>
          <p:nvPr/>
        </p:nvSpPr>
        <p:spPr>
          <a:xfrm>
            <a:off x="8145780" y="4294703"/>
            <a:ext cx="2521982" cy="315158"/>
          </a:xfrm>
          <a:prstGeom prst="rect">
            <a:avLst/>
          </a:prstGeom>
          <a:noFill/>
          <a:ln/>
        </p:spPr>
        <p:txBody>
          <a:bodyPr wrap="none" lIns="0" tIns="0" rIns="0" bIns="0" rtlCol="0" anchor="t"/>
          <a:lstStyle/>
          <a:p>
            <a:pPr algn="l" indent="0" marL="0">
              <a:lnSpc>
                <a:spcPts val="2450"/>
              </a:lnSpc>
              <a:buNone/>
            </a:pPr>
            <a:r>
              <a:rPr lang="en-US" sz="1950" dirty="0">
                <a:solidFill>
                  <a:srgbClr val="D6E5EF"/>
                </a:solidFill>
                <a:latin typeface="Lora" pitchFamily="34" charset="0"/>
                <a:ea typeface="Lora" pitchFamily="34" charset="-122"/>
                <a:cs typeface="Lora" pitchFamily="34" charset="-120"/>
              </a:rPr>
              <a:t>Mutual Exclusion</a:t>
            </a:r>
            <a:endParaRPr lang="en-US" sz="1950" dirty="0"/>
          </a:p>
        </p:txBody>
      </p:sp>
      <p:sp>
        <p:nvSpPr>
          <p:cNvPr id="11" name="Text 8"/>
          <p:cNvSpPr/>
          <p:nvPr/>
        </p:nvSpPr>
        <p:spPr>
          <a:xfrm>
            <a:off x="8145780" y="4738449"/>
            <a:ext cx="5734407" cy="685800"/>
          </a:xfrm>
          <a:prstGeom prst="rect">
            <a:avLst/>
          </a:prstGeom>
          <a:noFill/>
          <a:ln/>
        </p:spPr>
        <p:txBody>
          <a:bodyPr wrap="square" lIns="0" tIns="0" rIns="0" bIns="0" rtlCol="0" anchor="t"/>
          <a:lstStyle/>
          <a:p>
            <a:pPr algn="l" indent="0" marL="0">
              <a:lnSpc>
                <a:spcPts val="2700"/>
              </a:lnSpc>
              <a:buNone/>
            </a:pPr>
            <a:r>
              <a:rPr lang="en-US" sz="1650" dirty="0">
                <a:solidFill>
                  <a:srgbClr val="D6E5EF"/>
                </a:solidFill>
                <a:latin typeface="Source Sans Pro" pitchFamily="34" charset="0"/>
                <a:ea typeface="Source Sans Pro" pitchFamily="34" charset="-122"/>
                <a:cs typeface="Source Sans Pro" pitchFamily="34" charset="-120"/>
              </a:rPr>
              <a:t>Hanya satu proses berada di bagian kritis pada satu waktu. Ini mencegah konflik.</a:t>
            </a:r>
            <a:endParaRPr lang="en-US" sz="1650" dirty="0"/>
          </a:p>
        </p:txBody>
      </p:sp>
      <p:sp>
        <p:nvSpPr>
          <p:cNvPr id="12" name="Shape 9"/>
          <p:cNvSpPr/>
          <p:nvPr/>
        </p:nvSpPr>
        <p:spPr>
          <a:xfrm>
            <a:off x="750213" y="5852874"/>
            <a:ext cx="482322" cy="482322"/>
          </a:xfrm>
          <a:prstGeom prst="roundRect">
            <a:avLst>
              <a:gd name="adj" fmla="val 6667"/>
            </a:avLst>
          </a:prstGeom>
          <a:solidFill>
            <a:srgbClr val="444752"/>
          </a:solidFill>
          <a:ln/>
        </p:spPr>
      </p:sp>
      <p:sp>
        <p:nvSpPr>
          <p:cNvPr id="13" name="Text 10"/>
          <p:cNvSpPr/>
          <p:nvPr/>
        </p:nvSpPr>
        <p:spPr>
          <a:xfrm>
            <a:off x="840045" y="5904845"/>
            <a:ext cx="302538" cy="378262"/>
          </a:xfrm>
          <a:prstGeom prst="rect">
            <a:avLst/>
          </a:prstGeom>
          <a:noFill/>
          <a:ln/>
        </p:spPr>
        <p:txBody>
          <a:bodyPr wrap="none" lIns="0" tIns="0" rIns="0" bIns="0" rtlCol="0" anchor="t"/>
          <a:lstStyle/>
          <a:p>
            <a:pPr algn="ctr" indent="0" marL="0">
              <a:lnSpc>
                <a:spcPts val="2350"/>
              </a:lnSpc>
              <a:buNone/>
            </a:pPr>
            <a:r>
              <a:rPr lang="en-US" sz="2350" dirty="0">
                <a:solidFill>
                  <a:srgbClr val="D6E5EF"/>
                </a:solidFill>
                <a:latin typeface="Lora" pitchFamily="34" charset="0"/>
                <a:ea typeface="Lora" pitchFamily="34" charset="-122"/>
                <a:cs typeface="Lora" pitchFamily="34" charset="-120"/>
              </a:rPr>
              <a:t>3</a:t>
            </a:r>
            <a:endParaRPr lang="en-US" sz="2350" dirty="0"/>
          </a:p>
        </p:txBody>
      </p:sp>
      <p:sp>
        <p:nvSpPr>
          <p:cNvPr id="14" name="Text 11"/>
          <p:cNvSpPr/>
          <p:nvPr/>
        </p:nvSpPr>
        <p:spPr>
          <a:xfrm>
            <a:off x="1446848" y="5926455"/>
            <a:ext cx="2521982" cy="315158"/>
          </a:xfrm>
          <a:prstGeom prst="rect">
            <a:avLst/>
          </a:prstGeom>
          <a:noFill/>
          <a:ln/>
        </p:spPr>
        <p:txBody>
          <a:bodyPr wrap="none" lIns="0" tIns="0" rIns="0" bIns="0" rtlCol="0" anchor="t"/>
          <a:lstStyle/>
          <a:p>
            <a:pPr algn="l" indent="0" marL="0">
              <a:lnSpc>
                <a:spcPts val="2450"/>
              </a:lnSpc>
              <a:buNone/>
            </a:pPr>
            <a:r>
              <a:rPr lang="en-US" sz="1950" dirty="0">
                <a:solidFill>
                  <a:srgbClr val="D6E5EF"/>
                </a:solidFill>
                <a:latin typeface="Lora" pitchFamily="34" charset="0"/>
                <a:ea typeface="Lora" pitchFamily="34" charset="-122"/>
                <a:cs typeface="Lora" pitchFamily="34" charset="-120"/>
              </a:rPr>
              <a:t>Progress</a:t>
            </a:r>
            <a:endParaRPr lang="en-US" sz="1950" dirty="0"/>
          </a:p>
        </p:txBody>
      </p:sp>
      <p:sp>
        <p:nvSpPr>
          <p:cNvPr id="15" name="Text 12"/>
          <p:cNvSpPr/>
          <p:nvPr/>
        </p:nvSpPr>
        <p:spPr>
          <a:xfrm>
            <a:off x="1446848" y="6370201"/>
            <a:ext cx="5734407" cy="685800"/>
          </a:xfrm>
          <a:prstGeom prst="rect">
            <a:avLst/>
          </a:prstGeom>
          <a:noFill/>
          <a:ln/>
        </p:spPr>
        <p:txBody>
          <a:bodyPr wrap="square" lIns="0" tIns="0" rIns="0" bIns="0" rtlCol="0" anchor="t"/>
          <a:lstStyle/>
          <a:p>
            <a:pPr algn="l" indent="0" marL="0">
              <a:lnSpc>
                <a:spcPts val="2700"/>
              </a:lnSpc>
              <a:buNone/>
            </a:pPr>
            <a:r>
              <a:rPr lang="en-US" sz="1650" dirty="0">
                <a:solidFill>
                  <a:srgbClr val="D6E5EF"/>
                </a:solidFill>
                <a:latin typeface="Source Sans Pro" pitchFamily="34" charset="0"/>
                <a:ea typeface="Source Sans Pro" pitchFamily="34" charset="-122"/>
                <a:cs typeface="Source Sans Pro" pitchFamily="34" charset="-120"/>
              </a:rPr>
              <a:t>Proses yang tidak di bagian kritis tidak menghalangi proses lain masuk. Sistem harus maju.</a:t>
            </a:r>
            <a:endParaRPr lang="en-US" sz="1650" dirty="0"/>
          </a:p>
        </p:txBody>
      </p:sp>
      <p:sp>
        <p:nvSpPr>
          <p:cNvPr id="16" name="Shape 13"/>
          <p:cNvSpPr/>
          <p:nvPr/>
        </p:nvSpPr>
        <p:spPr>
          <a:xfrm>
            <a:off x="7449145" y="5852874"/>
            <a:ext cx="482322" cy="482322"/>
          </a:xfrm>
          <a:prstGeom prst="roundRect">
            <a:avLst>
              <a:gd name="adj" fmla="val 6667"/>
            </a:avLst>
          </a:prstGeom>
          <a:solidFill>
            <a:srgbClr val="444752"/>
          </a:solidFill>
          <a:ln/>
        </p:spPr>
      </p:sp>
      <p:sp>
        <p:nvSpPr>
          <p:cNvPr id="17" name="Text 14"/>
          <p:cNvSpPr/>
          <p:nvPr/>
        </p:nvSpPr>
        <p:spPr>
          <a:xfrm>
            <a:off x="7538978" y="5904845"/>
            <a:ext cx="302538" cy="378262"/>
          </a:xfrm>
          <a:prstGeom prst="rect">
            <a:avLst/>
          </a:prstGeom>
          <a:noFill/>
          <a:ln/>
        </p:spPr>
        <p:txBody>
          <a:bodyPr wrap="none" lIns="0" tIns="0" rIns="0" bIns="0" rtlCol="0" anchor="t"/>
          <a:lstStyle/>
          <a:p>
            <a:pPr algn="ctr" indent="0" marL="0">
              <a:lnSpc>
                <a:spcPts val="2350"/>
              </a:lnSpc>
              <a:buNone/>
            </a:pPr>
            <a:r>
              <a:rPr lang="en-US" sz="2350" dirty="0">
                <a:solidFill>
                  <a:srgbClr val="D6E5EF"/>
                </a:solidFill>
                <a:latin typeface="Lora" pitchFamily="34" charset="0"/>
                <a:ea typeface="Lora" pitchFamily="34" charset="-122"/>
                <a:cs typeface="Lora" pitchFamily="34" charset="-120"/>
              </a:rPr>
              <a:t>4</a:t>
            </a:r>
            <a:endParaRPr lang="en-US" sz="2350" dirty="0"/>
          </a:p>
        </p:txBody>
      </p:sp>
      <p:sp>
        <p:nvSpPr>
          <p:cNvPr id="18" name="Text 15"/>
          <p:cNvSpPr/>
          <p:nvPr/>
        </p:nvSpPr>
        <p:spPr>
          <a:xfrm>
            <a:off x="8145780" y="5926455"/>
            <a:ext cx="2521982" cy="315158"/>
          </a:xfrm>
          <a:prstGeom prst="rect">
            <a:avLst/>
          </a:prstGeom>
          <a:noFill/>
          <a:ln/>
        </p:spPr>
        <p:txBody>
          <a:bodyPr wrap="none" lIns="0" tIns="0" rIns="0" bIns="0" rtlCol="0" anchor="t"/>
          <a:lstStyle/>
          <a:p>
            <a:pPr algn="l" indent="0" marL="0">
              <a:lnSpc>
                <a:spcPts val="2450"/>
              </a:lnSpc>
              <a:buNone/>
            </a:pPr>
            <a:r>
              <a:rPr lang="en-US" sz="1950" dirty="0">
                <a:solidFill>
                  <a:srgbClr val="D6E5EF"/>
                </a:solidFill>
                <a:latin typeface="Lora" pitchFamily="34" charset="0"/>
                <a:ea typeface="Lora" pitchFamily="34" charset="-122"/>
                <a:cs typeface="Lora" pitchFamily="34" charset="-120"/>
              </a:rPr>
              <a:t>Bounded Waiting</a:t>
            </a:r>
            <a:endParaRPr lang="en-US" sz="1950" dirty="0"/>
          </a:p>
        </p:txBody>
      </p:sp>
      <p:sp>
        <p:nvSpPr>
          <p:cNvPr id="19" name="Text 16"/>
          <p:cNvSpPr/>
          <p:nvPr/>
        </p:nvSpPr>
        <p:spPr>
          <a:xfrm>
            <a:off x="8145780" y="6370201"/>
            <a:ext cx="5734407" cy="685800"/>
          </a:xfrm>
          <a:prstGeom prst="rect">
            <a:avLst/>
          </a:prstGeom>
          <a:noFill/>
          <a:ln/>
        </p:spPr>
        <p:txBody>
          <a:bodyPr wrap="square" lIns="0" tIns="0" rIns="0" bIns="0" rtlCol="0" anchor="t"/>
          <a:lstStyle/>
          <a:p>
            <a:pPr algn="l" indent="0" marL="0">
              <a:lnSpc>
                <a:spcPts val="2700"/>
              </a:lnSpc>
              <a:buNone/>
            </a:pPr>
            <a:r>
              <a:rPr lang="en-US" sz="1650" dirty="0">
                <a:solidFill>
                  <a:srgbClr val="D6E5EF"/>
                </a:solidFill>
                <a:latin typeface="Source Sans Pro" pitchFamily="34" charset="0"/>
                <a:ea typeface="Source Sans Pro" pitchFamily="34" charset="-122"/>
                <a:cs typeface="Source Sans Pro" pitchFamily="34" charset="-120"/>
              </a:rPr>
              <a:t>Ada batas waktu tunggu. Proses tidak menunggu tanpa batas untuk masuk.</a:t>
            </a:r>
            <a:endParaRPr lang="en-US" sz="1650" dirty="0"/>
          </a:p>
        </p:txBody>
      </p:sp>
      <p:sp>
        <p:nvSpPr>
          <p:cNvPr id="20" name="Text 17"/>
          <p:cNvSpPr/>
          <p:nvPr/>
        </p:nvSpPr>
        <p:spPr>
          <a:xfrm>
            <a:off x="750213" y="7297103"/>
            <a:ext cx="13129974" cy="342900"/>
          </a:xfrm>
          <a:prstGeom prst="rect">
            <a:avLst/>
          </a:prstGeom>
          <a:noFill/>
          <a:ln/>
        </p:spPr>
        <p:txBody>
          <a:bodyPr wrap="none" lIns="0" tIns="0" rIns="0" bIns="0" rtlCol="0" anchor="t"/>
          <a:lstStyle/>
          <a:p>
            <a:pPr algn="l" indent="0" marL="0">
              <a:lnSpc>
                <a:spcPts val="2700"/>
              </a:lnSpc>
              <a:buNone/>
            </a:pPr>
            <a:r>
              <a:rPr lang="en-US" sz="1650" dirty="0">
                <a:solidFill>
                  <a:srgbClr val="D6E5EF"/>
                </a:solidFill>
                <a:latin typeface="Source Sans Pro" pitchFamily="34" charset="0"/>
                <a:ea typeface="Source Sans Pro" pitchFamily="34" charset="-122"/>
                <a:cs typeface="Source Sans Pro" pitchFamily="34" charset="-120"/>
              </a:rPr>
              <a:t>Tujuan utamanya adalah menjaga integritas data bersama. Ini adalah konsep fundamental dalam sinkronisasi.</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501378"/>
            <a:ext cx="9542859" cy="704017"/>
          </a:xfrm>
          <a:prstGeom prst="rect">
            <a:avLst/>
          </a:prstGeom>
          <a:noFill/>
          <a:ln/>
        </p:spPr>
        <p:txBody>
          <a:bodyPr wrap="non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Mekanisme Sinkronisasi: Semaphore</a:t>
            </a:r>
            <a:endParaRPr lang="en-US" sz="4400" dirty="0"/>
          </a:p>
        </p:txBody>
      </p:sp>
      <p:sp>
        <p:nvSpPr>
          <p:cNvPr id="3" name="Text 1"/>
          <p:cNvSpPr/>
          <p:nvPr/>
        </p:nvSpPr>
        <p:spPr>
          <a:xfrm>
            <a:off x="837724" y="2803684"/>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F98AC7"/>
                </a:solidFill>
                <a:latin typeface="Lora" pitchFamily="34" charset="0"/>
                <a:ea typeface="Lora" pitchFamily="34" charset="-122"/>
                <a:cs typeface="Lora" pitchFamily="34" charset="-120"/>
              </a:rPr>
              <a:t>Definisi</a:t>
            </a:r>
            <a:endParaRPr lang="en-US" sz="2200" dirty="0"/>
          </a:p>
        </p:txBody>
      </p:sp>
      <p:sp>
        <p:nvSpPr>
          <p:cNvPr id="4" name="Text 2"/>
          <p:cNvSpPr/>
          <p:nvPr/>
        </p:nvSpPr>
        <p:spPr>
          <a:xfrm>
            <a:off x="837724" y="3394948"/>
            <a:ext cx="6185535" cy="766048"/>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Variabel integer dengan operasi atomik: </a:t>
            </a:r>
            <a:pPr algn="l" indent="0" marL="0">
              <a:lnSpc>
                <a:spcPts val="3000"/>
              </a:lnSpc>
              <a:buNone/>
            </a:pPr>
            <a:r>
              <a:rPr lang="en-US" sz="1850" b="1" dirty="0">
                <a:solidFill>
                  <a:srgbClr val="D6E5EF"/>
                </a:solidFill>
                <a:latin typeface="Source Sans Pro" pitchFamily="34" charset="0"/>
                <a:ea typeface="Source Sans Pro" pitchFamily="34" charset="-122"/>
                <a:cs typeface="Source Sans Pro" pitchFamily="34" charset="-120"/>
              </a:rPr>
              <a:t>wait()</a:t>
            </a:r>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 dan </a:t>
            </a:r>
            <a:pPr algn="l" indent="0" marL="0">
              <a:lnSpc>
                <a:spcPts val="3000"/>
              </a:lnSpc>
              <a:buNone/>
            </a:pPr>
            <a:r>
              <a:rPr lang="en-US" sz="1850" b="1" dirty="0">
                <a:solidFill>
                  <a:srgbClr val="D6E5EF"/>
                </a:solidFill>
                <a:latin typeface="Source Sans Pro" pitchFamily="34" charset="0"/>
                <a:ea typeface="Source Sans Pro" pitchFamily="34" charset="-122"/>
                <a:cs typeface="Source Sans Pro" pitchFamily="34" charset="-120"/>
              </a:rPr>
              <a:t>signal()</a:t>
            </a:r>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 Mengelola akses sumber daya.</a:t>
            </a:r>
            <a:endParaRPr lang="en-US" sz="1850" dirty="0"/>
          </a:p>
        </p:txBody>
      </p:sp>
      <p:sp>
        <p:nvSpPr>
          <p:cNvPr id="5" name="Text 3"/>
          <p:cNvSpPr/>
          <p:nvPr/>
        </p:nvSpPr>
        <p:spPr>
          <a:xfrm>
            <a:off x="837724" y="4376380"/>
            <a:ext cx="6185535" cy="766048"/>
          </a:xfrm>
          <a:prstGeom prst="rect">
            <a:avLst/>
          </a:prstGeom>
          <a:noFill/>
          <a:ln/>
        </p:spPr>
        <p:txBody>
          <a:bodyPr wrap="square" lIns="0" tIns="0" rIns="0" bIns="0" rtlCol="0" anchor="t"/>
          <a:lstStyle/>
          <a:p>
            <a:pPr algn="l" marL="342900" indent="-342900">
              <a:lnSpc>
                <a:spcPts val="3000"/>
              </a:lnSpc>
              <a:buSzPct val="100000"/>
              <a:buChar char="•"/>
            </a:pPr>
            <a:r>
              <a:rPr lang="en-US" sz="1850" dirty="0">
                <a:solidFill>
                  <a:srgbClr val="D6E5EF"/>
                </a:solidFill>
                <a:latin typeface="Source Sans Pro" pitchFamily="34" charset="0"/>
                <a:ea typeface="Source Sans Pro" pitchFamily="34" charset="-122"/>
                <a:cs typeface="Source Sans Pro" pitchFamily="34" charset="-120"/>
              </a:rPr>
              <a:t>Semaphore Penghitung (Counting Semaphore) mengelola sejumlah sumber daya identik.</a:t>
            </a:r>
            <a:endParaRPr lang="en-US" sz="1850" dirty="0"/>
          </a:p>
        </p:txBody>
      </p:sp>
      <p:sp>
        <p:nvSpPr>
          <p:cNvPr id="6" name="Text 4"/>
          <p:cNvSpPr/>
          <p:nvPr/>
        </p:nvSpPr>
        <p:spPr>
          <a:xfrm>
            <a:off x="837724" y="5226129"/>
            <a:ext cx="6185535" cy="766048"/>
          </a:xfrm>
          <a:prstGeom prst="rect">
            <a:avLst/>
          </a:prstGeom>
          <a:noFill/>
          <a:ln/>
        </p:spPr>
        <p:txBody>
          <a:bodyPr wrap="square" lIns="0" tIns="0" rIns="0" bIns="0" rtlCol="0" anchor="t"/>
          <a:lstStyle/>
          <a:p>
            <a:pPr algn="l" marL="342900" indent="-342900">
              <a:lnSpc>
                <a:spcPts val="3000"/>
              </a:lnSpc>
              <a:buSzPct val="100000"/>
              <a:buChar char="•"/>
            </a:pPr>
            <a:r>
              <a:rPr lang="en-US" sz="1850" dirty="0">
                <a:solidFill>
                  <a:srgbClr val="D6E5EF"/>
                </a:solidFill>
                <a:latin typeface="Source Sans Pro" pitchFamily="34" charset="0"/>
                <a:ea typeface="Source Sans Pro" pitchFamily="34" charset="-122"/>
                <a:cs typeface="Source Sans Pro" pitchFamily="34" charset="-120"/>
              </a:rPr>
              <a:t>Semaphore Biner (Binary Semaphore) berfungsi sebagai kunci. Mirip mutex, bernilai 0 atau 1.</a:t>
            </a:r>
            <a:endParaRPr lang="en-US" sz="1850" dirty="0"/>
          </a:p>
        </p:txBody>
      </p:sp>
      <p:sp>
        <p:nvSpPr>
          <p:cNvPr id="7" name="Text 5"/>
          <p:cNvSpPr/>
          <p:nvPr/>
        </p:nvSpPr>
        <p:spPr>
          <a:xfrm>
            <a:off x="7614761" y="2803684"/>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F98AC7"/>
                </a:solidFill>
                <a:latin typeface="Lora" pitchFamily="34" charset="0"/>
                <a:ea typeface="Lora" pitchFamily="34" charset="-122"/>
                <a:cs typeface="Lora" pitchFamily="34" charset="-120"/>
              </a:rPr>
              <a:t>Contoh Aplikasi</a:t>
            </a:r>
            <a:endParaRPr lang="en-US" sz="2200" dirty="0"/>
          </a:p>
        </p:txBody>
      </p:sp>
      <p:sp>
        <p:nvSpPr>
          <p:cNvPr id="8" name="Text 6"/>
          <p:cNvSpPr/>
          <p:nvPr/>
        </p:nvSpPr>
        <p:spPr>
          <a:xfrm>
            <a:off x="7614761" y="3394948"/>
            <a:ext cx="6185535" cy="1532096"/>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Mengontrol akses printer. Hanya 3 proses yang dapat menggunakan printer secara bersamaan. Semaphore melacak jumlah slot yang tersedia. Ini penting untuk berbagi sumber daya yang terbatas.</a:t>
            </a:r>
            <a:endParaRPr lang="en-US" sz="1850" dirty="0"/>
          </a:p>
        </p:txBody>
      </p:sp>
      <p:sp>
        <p:nvSpPr>
          <p:cNvPr id="9" name="Text 7"/>
          <p:cNvSpPr/>
          <p:nvPr/>
        </p:nvSpPr>
        <p:spPr>
          <a:xfrm>
            <a:off x="837724" y="6345079"/>
            <a:ext cx="12954952" cy="383024"/>
          </a:xfrm>
          <a:prstGeom prst="rect">
            <a:avLst/>
          </a:prstGeom>
          <a:noFill/>
          <a:ln/>
        </p:spPr>
        <p:txBody>
          <a:bodyPr wrap="non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Semaphore adalah alat fundamental untuk sinkronisasi. Mereka memastikan akses terkontrol ke sumber daya.</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24587" y="734973"/>
            <a:ext cx="7667625" cy="1240631"/>
          </a:xfrm>
          <a:prstGeom prst="rect">
            <a:avLst/>
          </a:prstGeom>
          <a:noFill/>
          <a:ln/>
        </p:spPr>
        <p:txBody>
          <a:bodyPr wrap="square" lIns="0" tIns="0" rIns="0" bIns="0" rtlCol="0" anchor="t"/>
          <a:lstStyle/>
          <a:p>
            <a:pPr algn="l" indent="0" marL="0">
              <a:lnSpc>
                <a:spcPts val="4850"/>
              </a:lnSpc>
              <a:buNone/>
            </a:pPr>
            <a:r>
              <a:rPr lang="en-US" sz="3900" dirty="0">
                <a:solidFill>
                  <a:srgbClr val="F98AC7"/>
                </a:solidFill>
                <a:latin typeface="Lora" pitchFamily="34" charset="0"/>
                <a:ea typeface="Lora" pitchFamily="34" charset="-122"/>
                <a:cs typeface="Lora" pitchFamily="34" charset="-120"/>
              </a:rPr>
              <a:t>Mekanisme Sinkronisasi: Mutex &amp; Monitor</a:t>
            </a:r>
            <a:endParaRPr lang="en-US" sz="3900" dirty="0"/>
          </a:p>
        </p:txBody>
      </p:sp>
      <p:sp>
        <p:nvSpPr>
          <p:cNvPr id="4" name="Shape 1"/>
          <p:cNvSpPr/>
          <p:nvPr/>
        </p:nvSpPr>
        <p:spPr>
          <a:xfrm>
            <a:off x="6224587" y="2291953"/>
            <a:ext cx="3728323" cy="2546033"/>
          </a:xfrm>
          <a:prstGeom prst="roundRect">
            <a:avLst>
              <a:gd name="adj" fmla="val 1243"/>
            </a:avLst>
          </a:prstGeom>
          <a:solidFill>
            <a:srgbClr val="444752"/>
          </a:solidFill>
          <a:ln/>
        </p:spPr>
      </p:sp>
      <p:sp>
        <p:nvSpPr>
          <p:cNvPr id="5" name="Text 2"/>
          <p:cNvSpPr/>
          <p:nvPr/>
        </p:nvSpPr>
        <p:spPr>
          <a:xfrm>
            <a:off x="6435447" y="2502813"/>
            <a:ext cx="3306604" cy="620316"/>
          </a:xfrm>
          <a:prstGeom prst="rect">
            <a:avLst/>
          </a:prstGeom>
          <a:noFill/>
          <a:ln/>
        </p:spPr>
        <p:txBody>
          <a:bodyPr wrap="square" lIns="0" tIns="0" rIns="0" bIns="0" rtlCol="0" anchor="t"/>
          <a:lstStyle/>
          <a:p>
            <a:pPr algn="l" indent="0" marL="0">
              <a:lnSpc>
                <a:spcPts val="2400"/>
              </a:lnSpc>
              <a:buNone/>
            </a:pPr>
            <a:r>
              <a:rPr lang="en-US" sz="1950" dirty="0">
                <a:solidFill>
                  <a:srgbClr val="D6E5EF"/>
                </a:solidFill>
                <a:latin typeface="Lora" pitchFamily="34" charset="0"/>
                <a:ea typeface="Lora" pitchFamily="34" charset="-122"/>
                <a:cs typeface="Lora" pitchFamily="34" charset="-120"/>
              </a:rPr>
              <a:t>Mutex (Mutual Exclusion Lock)</a:t>
            </a:r>
            <a:endParaRPr lang="en-US" sz="1950" dirty="0"/>
          </a:p>
        </p:txBody>
      </p:sp>
      <p:sp>
        <p:nvSpPr>
          <p:cNvPr id="6" name="Text 3"/>
          <p:cNvSpPr/>
          <p:nvPr/>
        </p:nvSpPr>
        <p:spPr>
          <a:xfrm>
            <a:off x="6435447" y="3249573"/>
            <a:ext cx="3306604" cy="1350169"/>
          </a:xfrm>
          <a:prstGeom prst="rect">
            <a:avLst/>
          </a:prstGeom>
          <a:noFill/>
          <a:ln/>
        </p:spPr>
        <p:txBody>
          <a:bodyPr wrap="square" lIns="0" tIns="0" rIns="0" bIns="0" rtlCol="0" anchor="t"/>
          <a:lstStyle/>
          <a:p>
            <a:pPr algn="l" indent="0" marL="0">
              <a:lnSpc>
                <a:spcPts val="2650"/>
              </a:lnSpc>
              <a:buNone/>
            </a:pPr>
            <a:r>
              <a:rPr lang="en-US" sz="1650" dirty="0">
                <a:solidFill>
                  <a:srgbClr val="D6E5EF"/>
                </a:solidFill>
                <a:latin typeface="Source Sans Pro" pitchFamily="34" charset="0"/>
                <a:ea typeface="Source Sans Pro" pitchFamily="34" charset="-122"/>
                <a:cs typeface="Source Sans Pro" pitchFamily="34" charset="-120"/>
              </a:rPr>
              <a:t>Mekanisme kunci sederhana untuk mutual exclusion. Hanya proses yang mengunci yang dapat membukanya. Ini mencegah akses bersamaan.</a:t>
            </a:r>
            <a:endParaRPr lang="en-US" sz="1650" dirty="0"/>
          </a:p>
        </p:txBody>
      </p:sp>
      <p:sp>
        <p:nvSpPr>
          <p:cNvPr id="7" name="Shape 4"/>
          <p:cNvSpPr/>
          <p:nvPr/>
        </p:nvSpPr>
        <p:spPr>
          <a:xfrm>
            <a:off x="10163770" y="2291953"/>
            <a:ext cx="3728442" cy="2546033"/>
          </a:xfrm>
          <a:prstGeom prst="roundRect">
            <a:avLst>
              <a:gd name="adj" fmla="val 1243"/>
            </a:avLst>
          </a:prstGeom>
          <a:solidFill>
            <a:srgbClr val="444752"/>
          </a:solidFill>
          <a:ln/>
        </p:spPr>
      </p:sp>
      <p:sp>
        <p:nvSpPr>
          <p:cNvPr id="8" name="Text 5"/>
          <p:cNvSpPr/>
          <p:nvPr/>
        </p:nvSpPr>
        <p:spPr>
          <a:xfrm>
            <a:off x="10374630" y="2502813"/>
            <a:ext cx="2481501" cy="310158"/>
          </a:xfrm>
          <a:prstGeom prst="rect">
            <a:avLst/>
          </a:prstGeom>
          <a:noFill/>
          <a:ln/>
        </p:spPr>
        <p:txBody>
          <a:bodyPr wrap="none" lIns="0" tIns="0" rIns="0" bIns="0" rtlCol="0" anchor="t"/>
          <a:lstStyle/>
          <a:p>
            <a:pPr algn="l" indent="0" marL="0">
              <a:lnSpc>
                <a:spcPts val="2400"/>
              </a:lnSpc>
              <a:buNone/>
            </a:pPr>
            <a:r>
              <a:rPr lang="en-US" sz="1950" dirty="0">
                <a:solidFill>
                  <a:srgbClr val="D6E5EF"/>
                </a:solidFill>
                <a:latin typeface="Lora" pitchFamily="34" charset="0"/>
                <a:ea typeface="Lora" pitchFamily="34" charset="-122"/>
                <a:cs typeface="Lora" pitchFamily="34" charset="-120"/>
              </a:rPr>
              <a:t>Monitor</a:t>
            </a:r>
            <a:endParaRPr lang="en-US" sz="1950" dirty="0"/>
          </a:p>
        </p:txBody>
      </p:sp>
      <p:sp>
        <p:nvSpPr>
          <p:cNvPr id="9" name="Text 6"/>
          <p:cNvSpPr/>
          <p:nvPr/>
        </p:nvSpPr>
        <p:spPr>
          <a:xfrm>
            <a:off x="10374630" y="2939415"/>
            <a:ext cx="3306723" cy="1687711"/>
          </a:xfrm>
          <a:prstGeom prst="rect">
            <a:avLst/>
          </a:prstGeom>
          <a:noFill/>
          <a:ln/>
        </p:spPr>
        <p:txBody>
          <a:bodyPr wrap="square" lIns="0" tIns="0" rIns="0" bIns="0" rtlCol="0" anchor="t"/>
          <a:lstStyle/>
          <a:p>
            <a:pPr algn="l" indent="0" marL="0">
              <a:lnSpc>
                <a:spcPts val="2650"/>
              </a:lnSpc>
              <a:buNone/>
            </a:pPr>
            <a:r>
              <a:rPr lang="en-US" sz="1650" dirty="0">
                <a:solidFill>
                  <a:srgbClr val="D6E5EF"/>
                </a:solidFill>
                <a:latin typeface="Source Sans Pro" pitchFamily="34" charset="0"/>
                <a:ea typeface="Source Sans Pro" pitchFamily="34" charset="-122"/>
                <a:cs typeface="Source Sans Pro" pitchFamily="34" charset="-120"/>
              </a:rPr>
              <a:t>Konstruksi bahasa pemrograman tingkat tinggi. Mengelompokkan data bersama dan prosedur. Juga berisi mekanisme sinkronisasi (variabel kondisi).</a:t>
            </a:r>
            <a:endParaRPr lang="en-US" sz="1650" dirty="0"/>
          </a:p>
        </p:txBody>
      </p:sp>
      <p:sp>
        <p:nvSpPr>
          <p:cNvPr id="10" name="Shape 7"/>
          <p:cNvSpPr/>
          <p:nvPr/>
        </p:nvSpPr>
        <p:spPr>
          <a:xfrm>
            <a:off x="6224587" y="5048845"/>
            <a:ext cx="7667625" cy="1533406"/>
          </a:xfrm>
          <a:prstGeom prst="roundRect">
            <a:avLst>
              <a:gd name="adj" fmla="val 2063"/>
            </a:avLst>
          </a:prstGeom>
          <a:solidFill>
            <a:srgbClr val="444752"/>
          </a:solidFill>
          <a:ln/>
        </p:spPr>
      </p:sp>
      <p:sp>
        <p:nvSpPr>
          <p:cNvPr id="11" name="Text 8"/>
          <p:cNvSpPr/>
          <p:nvPr/>
        </p:nvSpPr>
        <p:spPr>
          <a:xfrm>
            <a:off x="6435447" y="5259705"/>
            <a:ext cx="2481501" cy="310158"/>
          </a:xfrm>
          <a:prstGeom prst="rect">
            <a:avLst/>
          </a:prstGeom>
          <a:noFill/>
          <a:ln/>
        </p:spPr>
        <p:txBody>
          <a:bodyPr wrap="none" lIns="0" tIns="0" rIns="0" bIns="0" rtlCol="0" anchor="t"/>
          <a:lstStyle/>
          <a:p>
            <a:pPr algn="l" indent="0" marL="0">
              <a:lnSpc>
                <a:spcPts val="2400"/>
              </a:lnSpc>
              <a:buNone/>
            </a:pPr>
            <a:r>
              <a:rPr lang="en-US" sz="1950" dirty="0">
                <a:solidFill>
                  <a:srgbClr val="D6E5EF"/>
                </a:solidFill>
                <a:latin typeface="Lora" pitchFamily="34" charset="0"/>
                <a:ea typeface="Lora" pitchFamily="34" charset="-122"/>
                <a:cs typeface="Lora" pitchFamily="34" charset="-120"/>
              </a:rPr>
              <a:t>Perbedaan Utama</a:t>
            </a:r>
            <a:endParaRPr lang="en-US" sz="1950" dirty="0"/>
          </a:p>
        </p:txBody>
      </p:sp>
      <p:sp>
        <p:nvSpPr>
          <p:cNvPr id="12" name="Text 9"/>
          <p:cNvSpPr/>
          <p:nvPr/>
        </p:nvSpPr>
        <p:spPr>
          <a:xfrm>
            <a:off x="6435447" y="5696307"/>
            <a:ext cx="7245906" cy="675084"/>
          </a:xfrm>
          <a:prstGeom prst="rect">
            <a:avLst/>
          </a:prstGeom>
          <a:noFill/>
          <a:ln/>
        </p:spPr>
        <p:txBody>
          <a:bodyPr wrap="square" lIns="0" tIns="0" rIns="0" bIns="0" rtlCol="0" anchor="t"/>
          <a:lstStyle/>
          <a:p>
            <a:pPr algn="l" indent="0" marL="0">
              <a:lnSpc>
                <a:spcPts val="2650"/>
              </a:lnSpc>
              <a:buNone/>
            </a:pPr>
            <a:r>
              <a:rPr lang="en-US" sz="1650" dirty="0">
                <a:solidFill>
                  <a:srgbClr val="D6E5EF"/>
                </a:solidFill>
                <a:latin typeface="Source Sans Pro" pitchFamily="34" charset="0"/>
                <a:ea typeface="Source Sans Pro" pitchFamily="34" charset="-122"/>
                <a:cs typeface="Source Sans Pro" pitchFamily="34" charset="-120"/>
              </a:rPr>
              <a:t>Mutex lebih primitif. Monitor menyediakan abstraksi yang lebih tinggi. Monitor memudahkan manajemen konkurensi. Contoh: Solusi Producer-Consumer.</a:t>
            </a:r>
            <a:endParaRPr lang="en-US" sz="1650" dirty="0"/>
          </a:p>
        </p:txBody>
      </p:sp>
      <p:sp>
        <p:nvSpPr>
          <p:cNvPr id="13" name="Text 10"/>
          <p:cNvSpPr/>
          <p:nvPr/>
        </p:nvSpPr>
        <p:spPr>
          <a:xfrm>
            <a:off x="6224587" y="6819543"/>
            <a:ext cx="7667625" cy="675084"/>
          </a:xfrm>
          <a:prstGeom prst="rect">
            <a:avLst/>
          </a:prstGeom>
          <a:noFill/>
          <a:ln/>
        </p:spPr>
        <p:txBody>
          <a:bodyPr wrap="square" lIns="0" tIns="0" rIns="0" bIns="0" rtlCol="0" anchor="t"/>
          <a:lstStyle/>
          <a:p>
            <a:pPr algn="l" indent="0" marL="0">
              <a:lnSpc>
                <a:spcPts val="2650"/>
              </a:lnSpc>
              <a:buNone/>
            </a:pPr>
            <a:r>
              <a:rPr lang="en-US" sz="1650" dirty="0">
                <a:solidFill>
                  <a:srgbClr val="D6E5EF"/>
                </a:solidFill>
                <a:latin typeface="Source Sans Pro" pitchFamily="34" charset="0"/>
                <a:ea typeface="Source Sans Pro" pitchFamily="34" charset="-122"/>
                <a:cs typeface="Source Sans Pro" pitchFamily="34" charset="-120"/>
              </a:rPr>
              <a:t>Kedua mekanisme ini penting. Mereka mengelola akses kritis. Memilih yang tepat tergantung kebutuhan.</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738664"/>
            <a:ext cx="12737187" cy="704017"/>
          </a:xfrm>
          <a:prstGeom prst="rect">
            <a:avLst/>
          </a:prstGeom>
          <a:noFill/>
          <a:ln/>
        </p:spPr>
        <p:txBody>
          <a:bodyPr wrap="non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Studi Kasus Klasik: Masalah Producer-Consumer</a:t>
            </a:r>
            <a:endParaRPr lang="en-US" sz="4400" dirty="0"/>
          </a:p>
        </p:txBody>
      </p:sp>
      <p:sp>
        <p:nvSpPr>
          <p:cNvPr id="3" name="Text 1"/>
          <p:cNvSpPr/>
          <p:nvPr/>
        </p:nvSpPr>
        <p:spPr>
          <a:xfrm>
            <a:off x="1872972" y="2047161"/>
            <a:ext cx="2816185" cy="351949"/>
          </a:xfrm>
          <a:prstGeom prst="rect">
            <a:avLst/>
          </a:prstGeom>
          <a:noFill/>
          <a:ln/>
        </p:spPr>
        <p:txBody>
          <a:bodyPr wrap="none" lIns="0" tIns="0" rIns="0" bIns="0" rtlCol="0" anchor="t"/>
          <a:lstStyle/>
          <a:p>
            <a:pPr algn="r" indent="0" marL="0">
              <a:lnSpc>
                <a:spcPts val="2750"/>
              </a:lnSpc>
              <a:buNone/>
            </a:pPr>
            <a:r>
              <a:rPr lang="en-US" sz="2200" dirty="0">
                <a:solidFill>
                  <a:srgbClr val="D6E5EF"/>
                </a:solidFill>
                <a:latin typeface="Lora" pitchFamily="34" charset="0"/>
                <a:ea typeface="Lora" pitchFamily="34" charset="-122"/>
                <a:cs typeface="Lora" pitchFamily="34" charset="-120"/>
              </a:rPr>
              <a:t>Skenario</a:t>
            </a:r>
            <a:endParaRPr lang="en-US" sz="2200" dirty="0"/>
          </a:p>
        </p:txBody>
      </p:sp>
      <p:sp>
        <p:nvSpPr>
          <p:cNvPr id="4" name="Text 2"/>
          <p:cNvSpPr/>
          <p:nvPr/>
        </p:nvSpPr>
        <p:spPr>
          <a:xfrm>
            <a:off x="837724" y="2542699"/>
            <a:ext cx="3851434" cy="1532096"/>
          </a:xfrm>
          <a:prstGeom prst="rect">
            <a:avLst/>
          </a:prstGeom>
          <a:noFill/>
          <a:ln/>
        </p:spPr>
        <p:txBody>
          <a:bodyPr wrap="square" lIns="0" tIns="0" rIns="0" bIns="0" rtlCol="0" anchor="t"/>
          <a:lstStyle/>
          <a:p>
            <a:pPr algn="r"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Producer menghasilkan item. Consumer mengonsumsi item tersebut. Melalui buffer ukuran terbatas.</a:t>
            </a:r>
            <a:endParaRPr lang="en-US" sz="1850" dirty="0"/>
          </a:p>
        </p:txBody>
      </p:sp>
      <p:pic>
        <p:nvPicPr>
          <p:cNvPr id="5" name="Image 0" descr="preencoded.png">    </p:cNvPr>
          <p:cNvPicPr>
            <a:picLocks noChangeAspect="1"/>
          </p:cNvPicPr>
          <p:nvPr/>
        </p:nvPicPr>
        <p:blipFill>
          <a:blip r:embed="rId1"/>
          <a:stretch>
            <a:fillRect/>
          </a:stretch>
        </p:blipFill>
        <p:spPr>
          <a:xfrm>
            <a:off x="5048131" y="1921431"/>
            <a:ext cx="4534138" cy="4534138"/>
          </a:xfrm>
          <a:prstGeom prst="rect">
            <a:avLst/>
          </a:prstGeom>
        </p:spPr>
      </p:pic>
      <p:sp>
        <p:nvSpPr>
          <p:cNvPr id="6" name="Text 3"/>
          <p:cNvSpPr/>
          <p:nvPr/>
        </p:nvSpPr>
        <p:spPr>
          <a:xfrm>
            <a:off x="6223516" y="2666286"/>
            <a:ext cx="358140" cy="447675"/>
          </a:xfrm>
          <a:prstGeom prst="rect">
            <a:avLst/>
          </a:prstGeom>
          <a:noFill/>
          <a:ln/>
        </p:spPr>
        <p:txBody>
          <a:bodyPr wrap="none" lIns="0" tIns="0" rIns="0" bIns="0" rtlCol="0" anchor="t"/>
          <a:lstStyle/>
          <a:p>
            <a:pPr algn="l" indent="0" marL="0">
              <a:lnSpc>
                <a:spcPts val="4500"/>
              </a:lnSpc>
              <a:buNone/>
            </a:pPr>
            <a:r>
              <a:rPr lang="en-US" sz="2800" dirty="0">
                <a:solidFill>
                  <a:srgbClr val="D6E5EF"/>
                </a:solidFill>
                <a:latin typeface="Lora" pitchFamily="34" charset="0"/>
                <a:ea typeface="Lora" pitchFamily="34" charset="-122"/>
                <a:cs typeface="Lora" pitchFamily="34" charset="-120"/>
              </a:rPr>
              <a:t>1</a:t>
            </a:r>
            <a:endParaRPr lang="en-US" sz="2800" dirty="0"/>
          </a:p>
        </p:txBody>
      </p:sp>
      <p:sp>
        <p:nvSpPr>
          <p:cNvPr id="7" name="Text 4"/>
          <p:cNvSpPr/>
          <p:nvPr/>
        </p:nvSpPr>
        <p:spPr>
          <a:xfrm>
            <a:off x="9941243" y="2047161"/>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D6E5EF"/>
                </a:solidFill>
                <a:latin typeface="Lora" pitchFamily="34" charset="0"/>
                <a:ea typeface="Lora" pitchFamily="34" charset="-122"/>
                <a:cs typeface="Lora" pitchFamily="34" charset="-120"/>
              </a:rPr>
              <a:t>Masalah</a:t>
            </a:r>
            <a:endParaRPr lang="en-US" sz="2200" dirty="0"/>
          </a:p>
        </p:txBody>
      </p:sp>
      <p:sp>
        <p:nvSpPr>
          <p:cNvPr id="8" name="Text 5"/>
          <p:cNvSpPr/>
          <p:nvPr/>
        </p:nvSpPr>
        <p:spPr>
          <a:xfrm>
            <a:off x="9941243" y="2542699"/>
            <a:ext cx="3851434" cy="1532096"/>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Producer tidak menambah jika buffer penuh. Consumer tidak mengambil jika kosong. Akses buffer harus disinkronkan.</a:t>
            </a:r>
            <a:endParaRPr lang="en-US" sz="1850" dirty="0"/>
          </a:p>
        </p:txBody>
      </p:sp>
      <p:pic>
        <p:nvPicPr>
          <p:cNvPr id="9" name="Image 1" descr="preencoded.png">    </p:cNvPr>
          <p:cNvPicPr>
            <a:picLocks noChangeAspect="1"/>
          </p:cNvPicPr>
          <p:nvPr/>
        </p:nvPicPr>
        <p:blipFill>
          <a:blip r:embed="rId2"/>
          <a:stretch>
            <a:fillRect/>
          </a:stretch>
        </p:blipFill>
        <p:spPr>
          <a:xfrm>
            <a:off x="5048131" y="1921431"/>
            <a:ext cx="4534138" cy="4534138"/>
          </a:xfrm>
          <a:prstGeom prst="rect">
            <a:avLst/>
          </a:prstGeom>
        </p:spPr>
      </p:pic>
      <p:sp>
        <p:nvSpPr>
          <p:cNvPr id="10" name="Text 6"/>
          <p:cNvSpPr/>
          <p:nvPr/>
        </p:nvSpPr>
        <p:spPr>
          <a:xfrm>
            <a:off x="8434388" y="3052048"/>
            <a:ext cx="358140" cy="447675"/>
          </a:xfrm>
          <a:prstGeom prst="rect">
            <a:avLst/>
          </a:prstGeom>
          <a:noFill/>
          <a:ln/>
        </p:spPr>
        <p:txBody>
          <a:bodyPr wrap="none" lIns="0" tIns="0" rIns="0" bIns="0" rtlCol="0" anchor="t"/>
          <a:lstStyle/>
          <a:p>
            <a:pPr algn="l" indent="0" marL="0">
              <a:lnSpc>
                <a:spcPts val="4500"/>
              </a:lnSpc>
              <a:buNone/>
            </a:pPr>
            <a:r>
              <a:rPr lang="en-US" sz="2800" dirty="0">
                <a:solidFill>
                  <a:srgbClr val="D6E5EF"/>
                </a:solidFill>
                <a:latin typeface="Lora" pitchFamily="34" charset="0"/>
                <a:ea typeface="Lora" pitchFamily="34" charset="-122"/>
                <a:cs typeface="Lora" pitchFamily="34" charset="-120"/>
              </a:rPr>
              <a:t>2</a:t>
            </a:r>
            <a:endParaRPr lang="en-US" sz="2800" dirty="0"/>
          </a:p>
        </p:txBody>
      </p:sp>
      <p:sp>
        <p:nvSpPr>
          <p:cNvPr id="11" name="Text 7"/>
          <p:cNvSpPr/>
          <p:nvPr/>
        </p:nvSpPr>
        <p:spPr>
          <a:xfrm>
            <a:off x="9941243" y="4685228"/>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D6E5EF"/>
                </a:solidFill>
                <a:latin typeface="Lora" pitchFamily="34" charset="0"/>
                <a:ea typeface="Lora" pitchFamily="34" charset="-122"/>
                <a:cs typeface="Lora" pitchFamily="34" charset="-120"/>
              </a:rPr>
              <a:t>Solusi</a:t>
            </a:r>
            <a:endParaRPr lang="en-US" sz="2200" dirty="0"/>
          </a:p>
        </p:txBody>
      </p:sp>
      <p:sp>
        <p:nvSpPr>
          <p:cNvPr id="12" name="Text 8"/>
          <p:cNvSpPr/>
          <p:nvPr/>
        </p:nvSpPr>
        <p:spPr>
          <a:xfrm>
            <a:off x="9941243" y="5180767"/>
            <a:ext cx="3851434" cy="1149072"/>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Menggunakan semaphore. Untuk buffer penuh/kosong. Juga mutex untuk akses eksklusif ke buffer.</a:t>
            </a:r>
            <a:endParaRPr lang="en-US" sz="1850" dirty="0"/>
          </a:p>
        </p:txBody>
      </p:sp>
      <p:pic>
        <p:nvPicPr>
          <p:cNvPr id="13" name="Image 2" descr="preencoded.png">    </p:cNvPr>
          <p:cNvPicPr>
            <a:picLocks noChangeAspect="1"/>
          </p:cNvPicPr>
          <p:nvPr/>
        </p:nvPicPr>
        <p:blipFill>
          <a:blip r:embed="rId3"/>
          <a:stretch>
            <a:fillRect/>
          </a:stretch>
        </p:blipFill>
        <p:spPr>
          <a:xfrm>
            <a:off x="5048131" y="1921431"/>
            <a:ext cx="4534138" cy="4534138"/>
          </a:xfrm>
          <a:prstGeom prst="rect">
            <a:avLst/>
          </a:prstGeom>
        </p:spPr>
      </p:pic>
      <p:sp>
        <p:nvSpPr>
          <p:cNvPr id="14" name="Text 9"/>
          <p:cNvSpPr/>
          <p:nvPr/>
        </p:nvSpPr>
        <p:spPr>
          <a:xfrm>
            <a:off x="8048625" y="5262920"/>
            <a:ext cx="358140" cy="447675"/>
          </a:xfrm>
          <a:prstGeom prst="rect">
            <a:avLst/>
          </a:prstGeom>
          <a:noFill/>
          <a:ln/>
        </p:spPr>
        <p:txBody>
          <a:bodyPr wrap="none" lIns="0" tIns="0" rIns="0" bIns="0" rtlCol="0" anchor="t"/>
          <a:lstStyle/>
          <a:p>
            <a:pPr algn="l" indent="0" marL="0">
              <a:lnSpc>
                <a:spcPts val="4500"/>
              </a:lnSpc>
              <a:buNone/>
            </a:pPr>
            <a:r>
              <a:rPr lang="en-US" sz="2800" dirty="0">
                <a:solidFill>
                  <a:srgbClr val="D6E5EF"/>
                </a:solidFill>
                <a:latin typeface="Lora" pitchFamily="34" charset="0"/>
                <a:ea typeface="Lora" pitchFamily="34" charset="-122"/>
                <a:cs typeface="Lora" pitchFamily="34" charset="-120"/>
              </a:rPr>
              <a:t>3</a:t>
            </a:r>
            <a:endParaRPr lang="en-US" sz="2800" dirty="0"/>
          </a:p>
        </p:txBody>
      </p:sp>
      <p:sp>
        <p:nvSpPr>
          <p:cNvPr id="15" name="Text 10"/>
          <p:cNvSpPr/>
          <p:nvPr/>
        </p:nvSpPr>
        <p:spPr>
          <a:xfrm>
            <a:off x="1872972" y="4685228"/>
            <a:ext cx="2816185" cy="351949"/>
          </a:xfrm>
          <a:prstGeom prst="rect">
            <a:avLst/>
          </a:prstGeom>
          <a:noFill/>
          <a:ln/>
        </p:spPr>
        <p:txBody>
          <a:bodyPr wrap="none" lIns="0" tIns="0" rIns="0" bIns="0" rtlCol="0" anchor="t"/>
          <a:lstStyle/>
          <a:p>
            <a:pPr algn="r" indent="0" marL="0">
              <a:lnSpc>
                <a:spcPts val="2750"/>
              </a:lnSpc>
              <a:buNone/>
            </a:pPr>
            <a:r>
              <a:rPr lang="en-US" sz="2200" dirty="0">
                <a:solidFill>
                  <a:srgbClr val="D6E5EF"/>
                </a:solidFill>
                <a:latin typeface="Lora" pitchFamily="34" charset="0"/>
                <a:ea typeface="Lora" pitchFamily="34" charset="-122"/>
                <a:cs typeface="Lora" pitchFamily="34" charset="-120"/>
              </a:rPr>
              <a:t>Penerapan</a:t>
            </a:r>
            <a:endParaRPr lang="en-US" sz="2200" dirty="0"/>
          </a:p>
        </p:txBody>
      </p:sp>
      <p:sp>
        <p:nvSpPr>
          <p:cNvPr id="16" name="Text 11"/>
          <p:cNvSpPr/>
          <p:nvPr/>
        </p:nvSpPr>
        <p:spPr>
          <a:xfrm>
            <a:off x="837724" y="5180767"/>
            <a:ext cx="3851434" cy="1149072"/>
          </a:xfrm>
          <a:prstGeom prst="rect">
            <a:avLst/>
          </a:prstGeom>
          <a:noFill/>
          <a:ln/>
        </p:spPr>
        <p:txBody>
          <a:bodyPr wrap="square" lIns="0" tIns="0" rIns="0" bIns="0" rtlCol="0" anchor="t"/>
          <a:lstStyle/>
          <a:p>
            <a:pPr algn="r"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Antrean pesan (message queue) di sistem operasi. Ini adalah dasar komunikasi antar proses.</a:t>
            </a:r>
            <a:endParaRPr lang="en-US" sz="1850" dirty="0"/>
          </a:p>
        </p:txBody>
      </p:sp>
      <p:pic>
        <p:nvPicPr>
          <p:cNvPr id="17" name="Image 3" descr="preencoded.png">    </p:cNvPr>
          <p:cNvPicPr>
            <a:picLocks noChangeAspect="1"/>
          </p:cNvPicPr>
          <p:nvPr/>
        </p:nvPicPr>
        <p:blipFill>
          <a:blip r:embed="rId4"/>
          <a:stretch>
            <a:fillRect/>
          </a:stretch>
        </p:blipFill>
        <p:spPr>
          <a:xfrm>
            <a:off x="5048131" y="1921431"/>
            <a:ext cx="4534138" cy="4534138"/>
          </a:xfrm>
          <a:prstGeom prst="rect">
            <a:avLst/>
          </a:prstGeom>
        </p:spPr>
      </p:pic>
      <p:sp>
        <p:nvSpPr>
          <p:cNvPr id="18" name="Text 12"/>
          <p:cNvSpPr/>
          <p:nvPr/>
        </p:nvSpPr>
        <p:spPr>
          <a:xfrm>
            <a:off x="5837753" y="4877157"/>
            <a:ext cx="358140" cy="447675"/>
          </a:xfrm>
          <a:prstGeom prst="rect">
            <a:avLst/>
          </a:prstGeom>
          <a:noFill/>
          <a:ln/>
        </p:spPr>
        <p:txBody>
          <a:bodyPr wrap="none" lIns="0" tIns="0" rIns="0" bIns="0" rtlCol="0" anchor="t"/>
          <a:lstStyle/>
          <a:p>
            <a:pPr algn="l" indent="0" marL="0">
              <a:lnSpc>
                <a:spcPts val="4500"/>
              </a:lnSpc>
              <a:buNone/>
            </a:pPr>
            <a:r>
              <a:rPr lang="en-US" sz="2800" dirty="0">
                <a:solidFill>
                  <a:srgbClr val="D6E5EF"/>
                </a:solidFill>
                <a:latin typeface="Lora" pitchFamily="34" charset="0"/>
                <a:ea typeface="Lora" pitchFamily="34" charset="-122"/>
                <a:cs typeface="Lora" pitchFamily="34" charset="-120"/>
              </a:rPr>
              <a:t>4</a:t>
            </a:r>
            <a:endParaRPr lang="en-US" sz="2800" dirty="0"/>
          </a:p>
        </p:txBody>
      </p:sp>
      <p:sp>
        <p:nvSpPr>
          <p:cNvPr id="19" name="Text 13"/>
          <p:cNvSpPr/>
          <p:nvPr/>
        </p:nvSpPr>
        <p:spPr>
          <a:xfrm>
            <a:off x="837724" y="6724769"/>
            <a:ext cx="12954952" cy="766048"/>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Masalah ini adalah contoh fundamental. Menggambarkan kebutuhan sinkronisasi yang kompleks. Memastikan komunikasi data yang aman.</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70584"/>
          </a:xfrm>
          <a:prstGeom prst="rect">
            <a:avLst/>
          </a:prstGeom>
        </p:spPr>
      </p:pic>
      <p:sp>
        <p:nvSpPr>
          <p:cNvPr id="3" name="Text 0"/>
          <p:cNvSpPr/>
          <p:nvPr/>
        </p:nvSpPr>
        <p:spPr>
          <a:xfrm>
            <a:off x="775692" y="3384947"/>
            <a:ext cx="7220664" cy="651867"/>
          </a:xfrm>
          <a:prstGeom prst="rect">
            <a:avLst/>
          </a:prstGeom>
          <a:noFill/>
          <a:ln/>
        </p:spPr>
        <p:txBody>
          <a:bodyPr wrap="none" lIns="0" tIns="0" rIns="0" bIns="0" rtlCol="0" anchor="t"/>
          <a:lstStyle/>
          <a:p>
            <a:pPr algn="l" indent="0" marL="0">
              <a:lnSpc>
                <a:spcPts val="5100"/>
              </a:lnSpc>
              <a:buNone/>
            </a:pPr>
            <a:r>
              <a:rPr lang="en-US" sz="4100" dirty="0">
                <a:solidFill>
                  <a:srgbClr val="F98AC7"/>
                </a:solidFill>
                <a:latin typeface="Lora" pitchFamily="34" charset="0"/>
                <a:ea typeface="Lora" pitchFamily="34" charset="-122"/>
                <a:cs typeface="Lora" pitchFamily="34" charset="-120"/>
              </a:rPr>
              <a:t>Tantangan dalam Sinkronisasi</a:t>
            </a:r>
            <a:endParaRPr lang="en-US" sz="4100" dirty="0"/>
          </a:p>
        </p:txBody>
      </p:sp>
      <p:sp>
        <p:nvSpPr>
          <p:cNvPr id="4" name="Text 1"/>
          <p:cNvSpPr/>
          <p:nvPr/>
        </p:nvSpPr>
        <p:spPr>
          <a:xfrm>
            <a:off x="775692" y="4479965"/>
            <a:ext cx="4174927" cy="731401"/>
          </a:xfrm>
          <a:prstGeom prst="rect">
            <a:avLst/>
          </a:prstGeom>
          <a:noFill/>
          <a:ln/>
        </p:spPr>
        <p:txBody>
          <a:bodyPr wrap="none" lIns="0" tIns="0" rIns="0" bIns="0" rtlCol="0" anchor="t"/>
          <a:lstStyle/>
          <a:p>
            <a:pPr algn="ctr" indent="0" marL="0">
              <a:lnSpc>
                <a:spcPts val="5750"/>
              </a:lnSpc>
              <a:buNone/>
            </a:pPr>
            <a:r>
              <a:rPr lang="en-US" sz="5750" dirty="0">
                <a:solidFill>
                  <a:srgbClr val="D6E5EF"/>
                </a:solidFill>
                <a:latin typeface="Lora" pitchFamily="34" charset="0"/>
                <a:ea typeface="Lora" pitchFamily="34" charset="-122"/>
                <a:cs typeface="Lora" pitchFamily="34" charset="-120"/>
              </a:rPr>
              <a:t>1</a:t>
            </a:r>
            <a:endParaRPr lang="en-US" sz="5750" dirty="0"/>
          </a:p>
        </p:txBody>
      </p:sp>
      <p:sp>
        <p:nvSpPr>
          <p:cNvPr id="5" name="Text 2"/>
          <p:cNvSpPr/>
          <p:nvPr/>
        </p:nvSpPr>
        <p:spPr>
          <a:xfrm>
            <a:off x="1559362" y="5488305"/>
            <a:ext cx="2607588" cy="325874"/>
          </a:xfrm>
          <a:prstGeom prst="rect">
            <a:avLst/>
          </a:prstGeom>
          <a:noFill/>
          <a:ln/>
        </p:spPr>
        <p:txBody>
          <a:bodyPr wrap="none" lIns="0" tIns="0" rIns="0" bIns="0" rtlCol="0" anchor="t"/>
          <a:lstStyle/>
          <a:p>
            <a:pPr algn="ctr" indent="0" marL="0">
              <a:lnSpc>
                <a:spcPts val="2550"/>
              </a:lnSpc>
              <a:buNone/>
            </a:pPr>
            <a:r>
              <a:rPr lang="en-US" sz="2050" dirty="0">
                <a:solidFill>
                  <a:srgbClr val="D6E5EF"/>
                </a:solidFill>
                <a:latin typeface="Lora" pitchFamily="34" charset="0"/>
                <a:ea typeface="Lora" pitchFamily="34" charset="-122"/>
                <a:cs typeface="Lora" pitchFamily="34" charset="-120"/>
              </a:rPr>
              <a:t>Deadlock</a:t>
            </a:r>
            <a:endParaRPr lang="en-US" sz="2050" dirty="0"/>
          </a:p>
        </p:txBody>
      </p:sp>
      <p:sp>
        <p:nvSpPr>
          <p:cNvPr id="6" name="Text 3"/>
          <p:cNvSpPr/>
          <p:nvPr/>
        </p:nvSpPr>
        <p:spPr>
          <a:xfrm>
            <a:off x="775692" y="5947053"/>
            <a:ext cx="4174927" cy="1064062"/>
          </a:xfrm>
          <a:prstGeom prst="rect">
            <a:avLst/>
          </a:prstGeom>
          <a:noFill/>
          <a:ln/>
        </p:spPr>
        <p:txBody>
          <a:bodyPr wrap="square" lIns="0" tIns="0" rIns="0" bIns="0" rtlCol="0" anchor="t"/>
          <a:lstStyle/>
          <a:p>
            <a:pPr algn="ctr" indent="0" marL="0">
              <a:lnSpc>
                <a:spcPts val="2750"/>
              </a:lnSpc>
              <a:buNone/>
            </a:pPr>
            <a:r>
              <a:rPr lang="en-US" sz="1700" dirty="0">
                <a:solidFill>
                  <a:srgbClr val="D6E5EF"/>
                </a:solidFill>
                <a:latin typeface="Source Sans Pro" pitchFamily="34" charset="0"/>
                <a:ea typeface="Source Sans Pro" pitchFamily="34" charset="-122"/>
                <a:cs typeface="Source Sans Pro" pitchFamily="34" charset="-120"/>
              </a:rPr>
              <a:t>Proses saling menunggu. Sumber daya dipegang proses lain. Terjadi secara tak terbatas.</a:t>
            </a:r>
            <a:endParaRPr lang="en-US" sz="1700" dirty="0"/>
          </a:p>
        </p:txBody>
      </p:sp>
      <p:sp>
        <p:nvSpPr>
          <p:cNvPr id="7" name="Text 4"/>
          <p:cNvSpPr/>
          <p:nvPr/>
        </p:nvSpPr>
        <p:spPr>
          <a:xfrm>
            <a:off x="5227677" y="4479965"/>
            <a:ext cx="4174927" cy="731401"/>
          </a:xfrm>
          <a:prstGeom prst="rect">
            <a:avLst/>
          </a:prstGeom>
          <a:noFill/>
          <a:ln/>
        </p:spPr>
        <p:txBody>
          <a:bodyPr wrap="none" lIns="0" tIns="0" rIns="0" bIns="0" rtlCol="0" anchor="t"/>
          <a:lstStyle/>
          <a:p>
            <a:pPr algn="ctr" indent="0" marL="0">
              <a:lnSpc>
                <a:spcPts val="5750"/>
              </a:lnSpc>
              <a:buNone/>
            </a:pPr>
            <a:r>
              <a:rPr lang="en-US" sz="5750" dirty="0">
                <a:solidFill>
                  <a:srgbClr val="D6E5EF"/>
                </a:solidFill>
                <a:latin typeface="Lora" pitchFamily="34" charset="0"/>
                <a:ea typeface="Lora" pitchFamily="34" charset="-122"/>
                <a:cs typeface="Lora" pitchFamily="34" charset="-120"/>
              </a:rPr>
              <a:t>2</a:t>
            </a:r>
            <a:endParaRPr lang="en-US" sz="5750" dirty="0"/>
          </a:p>
        </p:txBody>
      </p:sp>
      <p:sp>
        <p:nvSpPr>
          <p:cNvPr id="8" name="Text 5"/>
          <p:cNvSpPr/>
          <p:nvPr/>
        </p:nvSpPr>
        <p:spPr>
          <a:xfrm>
            <a:off x="6011347" y="5488305"/>
            <a:ext cx="2607588" cy="325874"/>
          </a:xfrm>
          <a:prstGeom prst="rect">
            <a:avLst/>
          </a:prstGeom>
          <a:noFill/>
          <a:ln/>
        </p:spPr>
        <p:txBody>
          <a:bodyPr wrap="none" lIns="0" tIns="0" rIns="0" bIns="0" rtlCol="0" anchor="t"/>
          <a:lstStyle/>
          <a:p>
            <a:pPr algn="ctr" indent="0" marL="0">
              <a:lnSpc>
                <a:spcPts val="2550"/>
              </a:lnSpc>
              <a:buNone/>
            </a:pPr>
            <a:r>
              <a:rPr lang="en-US" sz="2050" dirty="0">
                <a:solidFill>
                  <a:srgbClr val="D6E5EF"/>
                </a:solidFill>
                <a:latin typeface="Lora" pitchFamily="34" charset="0"/>
                <a:ea typeface="Lora" pitchFamily="34" charset="-122"/>
                <a:cs typeface="Lora" pitchFamily="34" charset="-120"/>
              </a:rPr>
              <a:t>Starvation</a:t>
            </a:r>
            <a:endParaRPr lang="en-US" sz="2050" dirty="0"/>
          </a:p>
        </p:txBody>
      </p:sp>
      <p:sp>
        <p:nvSpPr>
          <p:cNvPr id="9" name="Text 6"/>
          <p:cNvSpPr/>
          <p:nvPr/>
        </p:nvSpPr>
        <p:spPr>
          <a:xfrm>
            <a:off x="5227677" y="5947053"/>
            <a:ext cx="4174927" cy="1064062"/>
          </a:xfrm>
          <a:prstGeom prst="rect">
            <a:avLst/>
          </a:prstGeom>
          <a:noFill/>
          <a:ln/>
        </p:spPr>
        <p:txBody>
          <a:bodyPr wrap="square" lIns="0" tIns="0" rIns="0" bIns="0" rtlCol="0" anchor="t"/>
          <a:lstStyle/>
          <a:p>
            <a:pPr algn="ctr" indent="0" marL="0">
              <a:lnSpc>
                <a:spcPts val="2750"/>
              </a:lnSpc>
              <a:buNone/>
            </a:pPr>
            <a:r>
              <a:rPr lang="en-US" sz="1700" dirty="0">
                <a:solidFill>
                  <a:srgbClr val="D6E5EF"/>
                </a:solidFill>
                <a:latin typeface="Source Sans Pro" pitchFamily="34" charset="0"/>
                <a:ea typeface="Source Sans Pro" pitchFamily="34" charset="-122"/>
                <a:cs typeface="Source Sans Pro" pitchFamily="34" charset="-120"/>
              </a:rPr>
              <a:t>Proses tidak mendapatkan sumber daya. Meskipun sumber daya tersedia. Menunggu tanpa henti.</a:t>
            </a:r>
            <a:endParaRPr lang="en-US" sz="1700" dirty="0"/>
          </a:p>
        </p:txBody>
      </p:sp>
      <p:sp>
        <p:nvSpPr>
          <p:cNvPr id="10" name="Text 7"/>
          <p:cNvSpPr/>
          <p:nvPr/>
        </p:nvSpPr>
        <p:spPr>
          <a:xfrm>
            <a:off x="9679662" y="4479965"/>
            <a:ext cx="4175046" cy="731401"/>
          </a:xfrm>
          <a:prstGeom prst="rect">
            <a:avLst/>
          </a:prstGeom>
          <a:noFill/>
          <a:ln/>
        </p:spPr>
        <p:txBody>
          <a:bodyPr wrap="none" lIns="0" tIns="0" rIns="0" bIns="0" rtlCol="0" anchor="t"/>
          <a:lstStyle/>
          <a:p>
            <a:pPr algn="ctr" indent="0" marL="0">
              <a:lnSpc>
                <a:spcPts val="5750"/>
              </a:lnSpc>
              <a:buNone/>
            </a:pPr>
            <a:r>
              <a:rPr lang="en-US" sz="5750" dirty="0">
                <a:solidFill>
                  <a:srgbClr val="D6E5EF"/>
                </a:solidFill>
                <a:latin typeface="Lora" pitchFamily="34" charset="0"/>
                <a:ea typeface="Lora" pitchFamily="34" charset="-122"/>
                <a:cs typeface="Lora" pitchFamily="34" charset="-120"/>
              </a:rPr>
              <a:t>3</a:t>
            </a:r>
            <a:endParaRPr lang="en-US" sz="5750" dirty="0"/>
          </a:p>
        </p:txBody>
      </p:sp>
      <p:sp>
        <p:nvSpPr>
          <p:cNvPr id="11" name="Text 8"/>
          <p:cNvSpPr/>
          <p:nvPr/>
        </p:nvSpPr>
        <p:spPr>
          <a:xfrm>
            <a:off x="10463332" y="5488305"/>
            <a:ext cx="2607588" cy="325874"/>
          </a:xfrm>
          <a:prstGeom prst="rect">
            <a:avLst/>
          </a:prstGeom>
          <a:noFill/>
          <a:ln/>
        </p:spPr>
        <p:txBody>
          <a:bodyPr wrap="none" lIns="0" tIns="0" rIns="0" bIns="0" rtlCol="0" anchor="t"/>
          <a:lstStyle/>
          <a:p>
            <a:pPr algn="ctr" indent="0" marL="0">
              <a:lnSpc>
                <a:spcPts val="2550"/>
              </a:lnSpc>
              <a:buNone/>
            </a:pPr>
            <a:r>
              <a:rPr lang="en-US" sz="2050" dirty="0">
                <a:solidFill>
                  <a:srgbClr val="D6E5EF"/>
                </a:solidFill>
                <a:latin typeface="Lora" pitchFamily="34" charset="0"/>
                <a:ea typeface="Lora" pitchFamily="34" charset="-122"/>
                <a:cs typeface="Lora" pitchFamily="34" charset="-120"/>
              </a:rPr>
              <a:t>Kompleksitas</a:t>
            </a:r>
            <a:endParaRPr lang="en-US" sz="2050" dirty="0"/>
          </a:p>
        </p:txBody>
      </p:sp>
      <p:sp>
        <p:nvSpPr>
          <p:cNvPr id="12" name="Text 9"/>
          <p:cNvSpPr/>
          <p:nvPr/>
        </p:nvSpPr>
        <p:spPr>
          <a:xfrm>
            <a:off x="9679662" y="5947053"/>
            <a:ext cx="4175046" cy="1064062"/>
          </a:xfrm>
          <a:prstGeom prst="rect">
            <a:avLst/>
          </a:prstGeom>
          <a:noFill/>
          <a:ln/>
        </p:spPr>
        <p:txBody>
          <a:bodyPr wrap="square" lIns="0" tIns="0" rIns="0" bIns="0" rtlCol="0" anchor="t"/>
          <a:lstStyle/>
          <a:p>
            <a:pPr algn="ctr" indent="0" marL="0">
              <a:lnSpc>
                <a:spcPts val="2750"/>
              </a:lnSpc>
              <a:buNone/>
            </a:pPr>
            <a:r>
              <a:rPr lang="en-US" sz="1700" dirty="0">
                <a:solidFill>
                  <a:srgbClr val="D6E5EF"/>
                </a:solidFill>
                <a:latin typeface="Source Sans Pro" pitchFamily="34" charset="0"/>
                <a:ea typeface="Source Sans Pro" pitchFamily="34" charset="-122"/>
                <a:cs typeface="Source Sans Pro" pitchFamily="34" charset="-120"/>
              </a:rPr>
              <a:t>Implementasi salah menyebabkan bug. Sulit mendiagnosis masalah. Membutuhkan keahlian.</a:t>
            </a:r>
            <a:endParaRPr lang="en-US" sz="1700" dirty="0"/>
          </a:p>
        </p:txBody>
      </p:sp>
      <p:sp>
        <p:nvSpPr>
          <p:cNvPr id="13" name="Text 10"/>
          <p:cNvSpPr/>
          <p:nvPr/>
        </p:nvSpPr>
        <p:spPr>
          <a:xfrm>
            <a:off x="775692" y="7260431"/>
            <a:ext cx="13079016" cy="354687"/>
          </a:xfrm>
          <a:prstGeom prst="rect">
            <a:avLst/>
          </a:prstGeom>
          <a:noFill/>
          <a:ln/>
        </p:spPr>
        <p:txBody>
          <a:bodyPr wrap="none" lIns="0" tIns="0" rIns="0" bIns="0" rtlCol="0" anchor="t"/>
          <a:lstStyle/>
          <a:p>
            <a:pPr algn="l" indent="0" marL="0">
              <a:lnSpc>
                <a:spcPts val="2750"/>
              </a:lnSpc>
              <a:buNone/>
            </a:pPr>
            <a:r>
              <a:rPr lang="en-US" sz="1700" dirty="0">
                <a:solidFill>
                  <a:srgbClr val="D6E5EF"/>
                </a:solidFill>
                <a:latin typeface="Source Sans Pro" pitchFamily="34" charset="0"/>
                <a:ea typeface="Source Sans Pro" pitchFamily="34" charset="-122"/>
                <a:cs typeface="Source Sans Pro" pitchFamily="34" charset="-120"/>
              </a:rPr>
              <a:t>Strategi mitigasi penting. Pencegahan deadlock, deteksi, pemulihan, atau penghindaran. Algoritma Banker adalah contoh penghindaran.</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262783"/>
          </a:xfrm>
          <a:prstGeom prst="rect">
            <a:avLst/>
          </a:prstGeom>
        </p:spPr>
      </p:pic>
      <p:sp>
        <p:nvSpPr>
          <p:cNvPr id="3" name="Text 0"/>
          <p:cNvSpPr/>
          <p:nvPr/>
        </p:nvSpPr>
        <p:spPr>
          <a:xfrm>
            <a:off x="633532" y="2761536"/>
            <a:ext cx="8675965" cy="532328"/>
          </a:xfrm>
          <a:prstGeom prst="rect">
            <a:avLst/>
          </a:prstGeom>
          <a:noFill/>
          <a:ln/>
        </p:spPr>
        <p:txBody>
          <a:bodyPr wrap="none" lIns="0" tIns="0" rIns="0" bIns="0" rtlCol="0" anchor="t"/>
          <a:lstStyle/>
          <a:p>
            <a:pPr algn="l" indent="0" marL="0">
              <a:lnSpc>
                <a:spcPts val="4150"/>
              </a:lnSpc>
              <a:buNone/>
            </a:pPr>
            <a:r>
              <a:rPr lang="en-US" sz="3350" dirty="0">
                <a:solidFill>
                  <a:srgbClr val="F98AC7"/>
                </a:solidFill>
                <a:latin typeface="Lora" pitchFamily="34" charset="0"/>
                <a:ea typeface="Lora" pitchFamily="34" charset="-122"/>
                <a:cs typeface="Lora" pitchFamily="34" charset="-120"/>
              </a:rPr>
              <a:t>Kesimpulan: Pentingnya Sinkronisasi Proses</a:t>
            </a:r>
            <a:endParaRPr lang="en-US" sz="3350" dirty="0"/>
          </a:p>
        </p:txBody>
      </p:sp>
      <p:sp>
        <p:nvSpPr>
          <p:cNvPr id="4" name="Shape 1"/>
          <p:cNvSpPr/>
          <p:nvPr/>
        </p:nvSpPr>
        <p:spPr>
          <a:xfrm>
            <a:off x="633532" y="3836789"/>
            <a:ext cx="6613803" cy="180975"/>
          </a:xfrm>
          <a:prstGeom prst="roundRect">
            <a:avLst>
              <a:gd name="adj" fmla="val 15004"/>
            </a:avLst>
          </a:prstGeom>
          <a:solidFill>
            <a:srgbClr val="444752"/>
          </a:solidFill>
          <a:ln/>
        </p:spPr>
      </p:sp>
      <p:sp>
        <p:nvSpPr>
          <p:cNvPr id="5" name="Text 2"/>
          <p:cNvSpPr/>
          <p:nvPr/>
        </p:nvSpPr>
        <p:spPr>
          <a:xfrm>
            <a:off x="814507" y="4198739"/>
            <a:ext cx="2129671" cy="266224"/>
          </a:xfrm>
          <a:prstGeom prst="rect">
            <a:avLst/>
          </a:prstGeom>
          <a:noFill/>
          <a:ln/>
        </p:spPr>
        <p:txBody>
          <a:bodyPr wrap="none" lIns="0" tIns="0" rIns="0" bIns="0" rtlCol="0" anchor="t"/>
          <a:lstStyle/>
          <a:p>
            <a:pPr algn="l" indent="0" marL="0">
              <a:lnSpc>
                <a:spcPts val="2050"/>
              </a:lnSpc>
              <a:buNone/>
            </a:pPr>
            <a:r>
              <a:rPr lang="en-US" sz="1650" dirty="0">
                <a:solidFill>
                  <a:srgbClr val="D6E5EF"/>
                </a:solidFill>
                <a:latin typeface="Lora" pitchFamily="34" charset="0"/>
                <a:ea typeface="Lora" pitchFamily="34" charset="-122"/>
                <a:cs typeface="Lora" pitchFamily="34" charset="-120"/>
              </a:rPr>
              <a:t>Inti Desain Sistem</a:t>
            </a:r>
            <a:endParaRPr lang="en-US" sz="1650" dirty="0"/>
          </a:p>
        </p:txBody>
      </p:sp>
      <p:sp>
        <p:nvSpPr>
          <p:cNvPr id="6" name="Text 3"/>
          <p:cNvSpPr/>
          <p:nvPr/>
        </p:nvSpPr>
        <p:spPr>
          <a:xfrm>
            <a:off x="814507" y="4573548"/>
            <a:ext cx="6251853" cy="579120"/>
          </a:xfrm>
          <a:prstGeom prst="rect">
            <a:avLst/>
          </a:prstGeom>
          <a:noFill/>
          <a:ln/>
        </p:spPr>
        <p:txBody>
          <a:bodyPr wrap="square" lIns="0" tIns="0" rIns="0" bIns="0" rtlCol="0" anchor="t"/>
          <a:lstStyle/>
          <a:p>
            <a:pPr algn="l" indent="0" marL="0">
              <a:lnSpc>
                <a:spcPts val="2250"/>
              </a:lnSpc>
              <a:buNone/>
            </a:pPr>
            <a:r>
              <a:rPr lang="en-US" sz="1400" dirty="0">
                <a:solidFill>
                  <a:srgbClr val="D6E5EF"/>
                </a:solidFill>
                <a:latin typeface="Source Sans Pro" pitchFamily="34" charset="0"/>
                <a:ea typeface="Source Sans Pro" pitchFamily="34" charset="-122"/>
                <a:cs typeface="Source Sans Pro" pitchFamily="34" charset="-120"/>
              </a:rPr>
              <a:t>Sinkronisasi adalah inti dari OS. Juga penting untuk aplikasi konkurensi. Ini dasar sistem modern.</a:t>
            </a:r>
            <a:endParaRPr lang="en-US" sz="1400" dirty="0"/>
          </a:p>
        </p:txBody>
      </p:sp>
      <p:sp>
        <p:nvSpPr>
          <p:cNvPr id="7" name="Shape 4"/>
          <p:cNvSpPr/>
          <p:nvPr/>
        </p:nvSpPr>
        <p:spPr>
          <a:xfrm>
            <a:off x="7383066" y="3565327"/>
            <a:ext cx="6613803" cy="180975"/>
          </a:xfrm>
          <a:prstGeom prst="roundRect">
            <a:avLst>
              <a:gd name="adj" fmla="val 15004"/>
            </a:avLst>
          </a:prstGeom>
          <a:solidFill>
            <a:srgbClr val="444752"/>
          </a:solidFill>
          <a:ln/>
        </p:spPr>
      </p:sp>
      <p:sp>
        <p:nvSpPr>
          <p:cNvPr id="8" name="Text 5"/>
          <p:cNvSpPr/>
          <p:nvPr/>
        </p:nvSpPr>
        <p:spPr>
          <a:xfrm>
            <a:off x="7564041" y="3927277"/>
            <a:ext cx="2397919" cy="266224"/>
          </a:xfrm>
          <a:prstGeom prst="rect">
            <a:avLst/>
          </a:prstGeom>
          <a:noFill/>
          <a:ln/>
        </p:spPr>
        <p:txBody>
          <a:bodyPr wrap="none" lIns="0" tIns="0" rIns="0" bIns="0" rtlCol="0" anchor="t"/>
          <a:lstStyle/>
          <a:p>
            <a:pPr algn="l" indent="0" marL="0">
              <a:lnSpc>
                <a:spcPts val="2050"/>
              </a:lnSpc>
              <a:buNone/>
            </a:pPr>
            <a:r>
              <a:rPr lang="en-US" sz="1650" dirty="0">
                <a:solidFill>
                  <a:srgbClr val="D6E5EF"/>
                </a:solidFill>
                <a:latin typeface="Lora" pitchFamily="34" charset="0"/>
                <a:ea typeface="Lora" pitchFamily="34" charset="-122"/>
                <a:cs typeface="Lora" pitchFamily="34" charset="-120"/>
              </a:rPr>
              <a:t>Memastikan Konsistensi</a:t>
            </a:r>
            <a:endParaRPr lang="en-US" sz="1650" dirty="0"/>
          </a:p>
        </p:txBody>
      </p:sp>
      <p:sp>
        <p:nvSpPr>
          <p:cNvPr id="9" name="Text 6"/>
          <p:cNvSpPr/>
          <p:nvPr/>
        </p:nvSpPr>
        <p:spPr>
          <a:xfrm>
            <a:off x="7564041" y="4302085"/>
            <a:ext cx="6251853" cy="579120"/>
          </a:xfrm>
          <a:prstGeom prst="rect">
            <a:avLst/>
          </a:prstGeom>
          <a:noFill/>
          <a:ln/>
        </p:spPr>
        <p:txBody>
          <a:bodyPr wrap="square" lIns="0" tIns="0" rIns="0" bIns="0" rtlCol="0" anchor="t"/>
          <a:lstStyle/>
          <a:p>
            <a:pPr algn="l" indent="0" marL="0">
              <a:lnSpc>
                <a:spcPts val="2250"/>
              </a:lnSpc>
              <a:buNone/>
            </a:pPr>
            <a:r>
              <a:rPr lang="en-US" sz="1400" dirty="0">
                <a:solidFill>
                  <a:srgbClr val="D6E5EF"/>
                </a:solidFill>
                <a:latin typeface="Source Sans Pro" pitchFamily="34" charset="0"/>
                <a:ea typeface="Source Sans Pro" pitchFamily="34" charset="-122"/>
                <a:cs typeface="Source Sans Pro" pitchFamily="34" charset="-120"/>
              </a:rPr>
              <a:t>Menjamin konsistensi data. Mencegah kerusakan data. Meningkatkan kinerja sistem.</a:t>
            </a:r>
            <a:endParaRPr lang="en-US" sz="1400" dirty="0"/>
          </a:p>
        </p:txBody>
      </p:sp>
      <p:sp>
        <p:nvSpPr>
          <p:cNvPr id="10" name="Shape 7"/>
          <p:cNvSpPr/>
          <p:nvPr/>
        </p:nvSpPr>
        <p:spPr>
          <a:xfrm>
            <a:off x="633532" y="5740837"/>
            <a:ext cx="6613803" cy="180975"/>
          </a:xfrm>
          <a:prstGeom prst="roundRect">
            <a:avLst>
              <a:gd name="adj" fmla="val 15004"/>
            </a:avLst>
          </a:prstGeom>
          <a:solidFill>
            <a:srgbClr val="444752"/>
          </a:solidFill>
          <a:ln/>
        </p:spPr>
      </p:sp>
      <p:sp>
        <p:nvSpPr>
          <p:cNvPr id="11" name="Text 8"/>
          <p:cNvSpPr/>
          <p:nvPr/>
        </p:nvSpPr>
        <p:spPr>
          <a:xfrm>
            <a:off x="814507" y="6102787"/>
            <a:ext cx="2298978" cy="266224"/>
          </a:xfrm>
          <a:prstGeom prst="rect">
            <a:avLst/>
          </a:prstGeom>
          <a:noFill/>
          <a:ln/>
        </p:spPr>
        <p:txBody>
          <a:bodyPr wrap="none" lIns="0" tIns="0" rIns="0" bIns="0" rtlCol="0" anchor="t"/>
          <a:lstStyle/>
          <a:p>
            <a:pPr algn="l" indent="0" marL="0">
              <a:lnSpc>
                <a:spcPts val="2050"/>
              </a:lnSpc>
              <a:buNone/>
            </a:pPr>
            <a:r>
              <a:rPr lang="en-US" sz="1650" dirty="0">
                <a:solidFill>
                  <a:srgbClr val="D6E5EF"/>
                </a:solidFill>
                <a:latin typeface="Lora" pitchFamily="34" charset="0"/>
                <a:ea typeface="Lora" pitchFamily="34" charset="-122"/>
                <a:cs typeface="Lora" pitchFamily="34" charset="-120"/>
              </a:rPr>
              <a:t>Pemahaman Mendalam</a:t>
            </a:r>
            <a:endParaRPr lang="en-US" sz="1650" dirty="0"/>
          </a:p>
        </p:txBody>
      </p:sp>
      <p:sp>
        <p:nvSpPr>
          <p:cNvPr id="12" name="Text 9"/>
          <p:cNvSpPr/>
          <p:nvPr/>
        </p:nvSpPr>
        <p:spPr>
          <a:xfrm>
            <a:off x="814507" y="6477595"/>
            <a:ext cx="6251853" cy="579120"/>
          </a:xfrm>
          <a:prstGeom prst="rect">
            <a:avLst/>
          </a:prstGeom>
          <a:noFill/>
          <a:ln/>
        </p:spPr>
        <p:txBody>
          <a:bodyPr wrap="square" lIns="0" tIns="0" rIns="0" bIns="0" rtlCol="0" anchor="t"/>
          <a:lstStyle/>
          <a:p>
            <a:pPr algn="l" indent="0" marL="0">
              <a:lnSpc>
                <a:spcPts val="2250"/>
              </a:lnSpc>
              <a:buNone/>
            </a:pPr>
            <a:r>
              <a:rPr lang="en-US" sz="1400" dirty="0">
                <a:solidFill>
                  <a:srgbClr val="D6E5EF"/>
                </a:solidFill>
                <a:latin typeface="Source Sans Pro" pitchFamily="34" charset="0"/>
                <a:ea typeface="Source Sans Pro" pitchFamily="34" charset="-122"/>
                <a:cs typeface="Source Sans Pro" pitchFamily="34" charset="-120"/>
              </a:rPr>
              <a:t>Pengetahuan mekanisme sinkronisasi krusial. Penting untuk pengembang sistem. Menguasai konsep ini sangat berarti.</a:t>
            </a:r>
            <a:endParaRPr lang="en-US" sz="1400" dirty="0"/>
          </a:p>
        </p:txBody>
      </p:sp>
      <p:sp>
        <p:nvSpPr>
          <p:cNvPr id="13" name="Shape 10"/>
          <p:cNvSpPr/>
          <p:nvPr/>
        </p:nvSpPr>
        <p:spPr>
          <a:xfrm>
            <a:off x="7383066" y="5469374"/>
            <a:ext cx="6613803" cy="180975"/>
          </a:xfrm>
          <a:prstGeom prst="roundRect">
            <a:avLst>
              <a:gd name="adj" fmla="val 15004"/>
            </a:avLst>
          </a:prstGeom>
          <a:solidFill>
            <a:srgbClr val="444752"/>
          </a:solidFill>
          <a:ln/>
        </p:spPr>
      </p:sp>
      <p:sp>
        <p:nvSpPr>
          <p:cNvPr id="14" name="Text 11"/>
          <p:cNvSpPr/>
          <p:nvPr/>
        </p:nvSpPr>
        <p:spPr>
          <a:xfrm>
            <a:off x="7564041" y="5831324"/>
            <a:ext cx="2209324" cy="266224"/>
          </a:xfrm>
          <a:prstGeom prst="rect">
            <a:avLst/>
          </a:prstGeom>
          <a:noFill/>
          <a:ln/>
        </p:spPr>
        <p:txBody>
          <a:bodyPr wrap="none" lIns="0" tIns="0" rIns="0" bIns="0" rtlCol="0" anchor="t"/>
          <a:lstStyle/>
          <a:p>
            <a:pPr algn="l" indent="0" marL="0">
              <a:lnSpc>
                <a:spcPts val="2050"/>
              </a:lnSpc>
              <a:buNone/>
            </a:pPr>
            <a:r>
              <a:rPr lang="en-US" sz="1650" dirty="0">
                <a:solidFill>
                  <a:srgbClr val="D6E5EF"/>
                </a:solidFill>
                <a:latin typeface="Lora" pitchFamily="34" charset="0"/>
                <a:ea typeface="Lora" pitchFamily="34" charset="-122"/>
                <a:cs typeface="Lora" pitchFamily="34" charset="-120"/>
              </a:rPr>
              <a:t>Sistem Stabil &amp; Efisien</a:t>
            </a:r>
            <a:endParaRPr lang="en-US" sz="1650" dirty="0"/>
          </a:p>
        </p:txBody>
      </p:sp>
      <p:sp>
        <p:nvSpPr>
          <p:cNvPr id="15" name="Text 12"/>
          <p:cNvSpPr/>
          <p:nvPr/>
        </p:nvSpPr>
        <p:spPr>
          <a:xfrm>
            <a:off x="7564041" y="6206133"/>
            <a:ext cx="6251853" cy="579120"/>
          </a:xfrm>
          <a:prstGeom prst="rect">
            <a:avLst/>
          </a:prstGeom>
          <a:noFill/>
          <a:ln/>
        </p:spPr>
        <p:txBody>
          <a:bodyPr wrap="square" lIns="0" tIns="0" rIns="0" bIns="0" rtlCol="0" anchor="t"/>
          <a:lstStyle/>
          <a:p>
            <a:pPr algn="l" indent="0" marL="0">
              <a:lnSpc>
                <a:spcPts val="2250"/>
              </a:lnSpc>
              <a:buNone/>
            </a:pPr>
            <a:r>
              <a:rPr lang="en-US" sz="1400" dirty="0">
                <a:solidFill>
                  <a:srgbClr val="D6E5EF"/>
                </a:solidFill>
                <a:latin typeface="Source Sans Pro" pitchFamily="34" charset="0"/>
                <a:ea typeface="Source Sans Pro" pitchFamily="34" charset="-122"/>
                <a:cs typeface="Source Sans Pro" pitchFamily="34" charset="-120"/>
              </a:rPr>
              <a:t>Investasi desain sinkronisasi yang kuat. Menghasilkan sistem stabil. Menciptakan sistem efisien.</a:t>
            </a:r>
            <a:endParaRPr lang="en-US" sz="1400" dirty="0"/>
          </a:p>
        </p:txBody>
      </p:sp>
      <p:sp>
        <p:nvSpPr>
          <p:cNvPr id="16" name="Text 13"/>
          <p:cNvSpPr/>
          <p:nvPr/>
        </p:nvSpPr>
        <p:spPr>
          <a:xfrm>
            <a:off x="633532" y="7441287"/>
            <a:ext cx="13363337" cy="289560"/>
          </a:xfrm>
          <a:prstGeom prst="rect">
            <a:avLst/>
          </a:prstGeom>
          <a:noFill/>
          <a:ln/>
        </p:spPr>
        <p:txBody>
          <a:bodyPr wrap="none" lIns="0" tIns="0" rIns="0" bIns="0" rtlCol="0" anchor="t"/>
          <a:lstStyle/>
          <a:p>
            <a:pPr algn="l" indent="0" marL="0">
              <a:lnSpc>
                <a:spcPts val="2250"/>
              </a:lnSpc>
              <a:buNone/>
            </a:pPr>
            <a:r>
              <a:rPr lang="en-US" sz="1400" dirty="0">
                <a:solidFill>
                  <a:srgbClr val="D6E5EF"/>
                </a:solidFill>
                <a:latin typeface="Source Sans Pro" pitchFamily="34" charset="0"/>
                <a:ea typeface="Source Sans Pro" pitchFamily="34" charset="-122"/>
                <a:cs typeface="Source Sans Pro" pitchFamily="34" charset="-120"/>
              </a:rPr>
              <a:t>Sinkronisasi bukan hanya tentang mencegah kesalahan. Ini juga tentang membangun sistem yang tangguh. Sistem yang dapat diandalkan dalam skala besar.</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2025-06-13T17:55:24Z</dcterms:created>
  <dcterms:modified xsi:type="dcterms:W3CDTF">2025-06-13T17:55:24Z</dcterms:modified>
</cp:coreProperties>
</file>